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konpeki.bestllam.com/api/get_file/f_a77ef9cfdea841db" TargetMode="External"/><Relationship Id="rId3" Type="http://schemas.openxmlformats.org/officeDocument/2006/relationships/hyperlink" Target="https://konpeki.bestllam.com/best/3d6aa7df-bfb9-43f8-be41-ae14baa88229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vg_0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4953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1432560"/>
            <a:ext cx="1959292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 spc="225">
                <a:solidFill>
                  <a:srgbClr val="9DB8FF"/>
                </a:solidFill>
                <a:latin typeface="BIZ UDPGothic"/>
                <a:ea typeface="BIZ UDPGothic"/>
              </a:rPr>
              <a:t>議事録　|　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880806"/>
            <a:ext cx="7016115" cy="581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3300" b="1" i="0">
                <a:solidFill>
                  <a:srgbClr val="FFFFFF"/>
                </a:solidFill>
                <a:latin typeface="BIZ UDPGothic"/>
                <a:ea typeface="BIZ UDPGothic"/>
              </a:rPr>
              <a:t>みどりラボ 展示会フォローアップ会議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62082"/>
            <a:ext cx="3905250" cy="11620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250"/>
              </a:lnSpc>
              <a:spcBef>
                <a:spcPts val="0"/>
              </a:spcBef>
              <a:spcAft>
                <a:spcPts val="0"/>
              </a:spcAft>
            </a:pPr>
            <a:r>
              <a:rPr sz="1275" b="0" i="0">
                <a:solidFill>
                  <a:srgbClr val="D5DFF5"/>
                </a:solidFill>
                <a:latin typeface="BIZ UDPGothic"/>
                <a:ea typeface="BIZ UDPGothic"/>
              </a:rPr>
              <a:t>目的　来場者へのフォローアップについて決める。</a:t>
            </a:r>
          </a:p>
          <a:p>
            <a:pPr algn="l">
              <a:lnSpc>
                <a:spcPts val="2250"/>
              </a:lnSpc>
              <a:spcBef>
                <a:spcPts val="0"/>
              </a:spcBef>
              <a:spcAft>
                <a:spcPts val="0"/>
              </a:spcAft>
            </a:pPr>
            <a:r>
              <a:rPr sz="1275" b="0" i="0">
                <a:solidFill>
                  <a:srgbClr val="D5DFF5"/>
                </a:solidFill>
                <a:latin typeface="BIZ UDPGothic"/>
                <a:ea typeface="BIZ UDPGothic"/>
              </a:rPr>
              <a:t>参加者（敬称略）　佐藤（進行）、田中（動画制作）、Emily</a:t>
            </a:r>
          </a:p>
          <a:p>
            <a:pPr algn="l">
              <a:lnSpc>
                <a:spcPts val="2250"/>
              </a:lnSpc>
              <a:spcBef>
                <a:spcPts val="0"/>
              </a:spcBef>
              <a:spcAft>
                <a:spcPts val="0"/>
              </a:spcAft>
            </a:pPr>
            <a:r>
              <a:rPr sz="1275" b="0" i="0">
                <a:solidFill>
                  <a:srgbClr val="D5DFF5"/>
                </a:solidFill>
                <a:latin typeface="BIZ UDPGothic"/>
                <a:ea typeface="BIZ UDPGothic"/>
              </a:rPr>
              <a:t>録音　約 1 分 35 秒</a:t>
            </a:r>
          </a:p>
          <a:p>
            <a:pPr algn="l">
              <a:lnSpc>
                <a:spcPts val="2250"/>
              </a:lnSpc>
              <a:spcBef>
                <a:spcPts val="0"/>
              </a:spcBef>
              <a:spcAft>
                <a:spcPts val="0"/>
              </a:spcAft>
            </a:pPr>
            <a:r>
              <a:rPr sz="1275" b="0" i="0">
                <a:solidFill>
                  <a:srgbClr val="D5DFF5"/>
                </a:solidFill>
                <a:latin typeface="BIZ UDPGothic"/>
                <a:ea typeface="BIZ UDPGothic"/>
              </a:rPr>
              <a:t>作成日　2026-10-27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6300026"/>
            <a:ext cx="1175385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 spc="75">
                <a:solidFill>
                  <a:srgbClr val="9DB8FF"/>
                </a:solidFill>
                <a:latin typeface="BIZ UDPGothic"/>
                <a:ea typeface="BIZ UDPGothic"/>
              </a:rPr>
              <a:t>Bestllam 議事録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108299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01　会議の情報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376237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開催日時・目的・参加者と元の音声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409700"/>
            <a:ext cx="6658928" cy="3067050"/>
          </a:xfrm>
          <a:prstGeom prst="roundRect">
            <a:avLst>
              <a:gd name="adj" fmla="val 2484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9625" y="1609725"/>
            <a:ext cx="6182678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9625" y="2009775"/>
            <a:ext cx="618267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9625" y="1690306"/>
            <a:ext cx="552450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開催日時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6425" y="1699641"/>
            <a:ext cx="1503998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8A94A6"/>
                </a:solidFill>
                <a:latin typeface="BIZ UDPGothic"/>
                <a:ea typeface="BIZ UDPGothic"/>
              </a:rPr>
              <a:t>—（録音から読み取れず）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625" y="2019300"/>
            <a:ext cx="6182678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9625" y="2419350"/>
            <a:ext cx="618267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9625" y="2099882"/>
            <a:ext cx="676275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会議の目的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6425" y="2109216"/>
            <a:ext cx="2566035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33A45"/>
                </a:solidFill>
                <a:latin typeface="BIZ UDPGothic"/>
                <a:ea typeface="BIZ UDPGothic"/>
              </a:rPr>
              <a:t>来場者へのフォローアップについて決める。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9625" y="2428875"/>
            <a:ext cx="6182678" cy="4095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625" y="2828925"/>
            <a:ext cx="618267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9625" y="2509456"/>
            <a:ext cx="923925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参加者（敬称略）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76425" y="2518791"/>
            <a:ext cx="2204085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33A45"/>
                </a:solidFill>
                <a:latin typeface="BIZ UDPGothic"/>
                <a:ea typeface="BIZ UDPGothic"/>
              </a:rPr>
              <a:t>佐藤（進行）、田中（動画制作）、Emily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9625" y="2838450"/>
            <a:ext cx="6182678" cy="1038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9625" y="3867150"/>
            <a:ext cx="618267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9625" y="2919032"/>
            <a:ext cx="552450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元の音声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76425" y="2928366"/>
            <a:ext cx="5068252" cy="8572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33A45"/>
                </a:solidFill>
                <a:latin typeface="BIZ UDPGothic"/>
                <a:ea typeface="BIZ UDPGothic"/>
              </a:rPr>
              <a:t>midori-meeting-elevenlabs-3speakers-20261026-140332.mp3（約 1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33A45"/>
                </a:solidFill>
                <a:latin typeface="BIZ UDPGothic"/>
                <a:ea typeface="BIZ UDPGothic"/>
              </a:rPr>
              <a:t>分 35 秒）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2E75FF"/>
                </a:solidFill>
                <a:latin typeface="BIZ UDPGothic"/>
                <a:ea typeface="BIZ UDPGothic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音声を開く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2E75FF"/>
                </a:solidFill>
                <a:latin typeface="BIZ UDPGothic"/>
                <a:ea typeface="BIZ UDPGothic"/>
                <a:hlinkClick r:id="rId3">
                  <a:extLst>
                    <a:ext uri="{A12FA001-AC4F-418D-AE19-62706E023703}">
                      <ns1:hlinkClr xmlns:ns1="http://schemas.microsoft.com/office/drawing/2018/hyperlinkcolor" val="tx"/>
                    </a:ext>
                  </a:extLst>
                </a:hlinkClick>
              </a:rPr>
              <a:t>Bestllam の会話を開く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5" y="3957256"/>
            <a:ext cx="304800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作成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876425" y="3966591"/>
            <a:ext cx="2147888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333A45"/>
                </a:solidFill>
                <a:latin typeface="BIZ UDPGothic"/>
                <a:ea typeface="BIZ UDPGothic"/>
              </a:rPr>
              <a:t>2026-10-27　Bestllam 議事録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59028" y="1409700"/>
            <a:ext cx="4161472" cy="2247900"/>
          </a:xfrm>
          <a:prstGeom prst="roundRect">
            <a:avLst>
              <a:gd name="adj" fmla="val 3389"/>
            </a:avLst>
          </a:prstGeom>
          <a:solidFill>
            <a:srgbClr val="EEF3FA"/>
          </a:solidFill>
          <a:ln w="9525">
            <a:solidFill>
              <a:srgbClr val="EEF3FA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97152" y="1613535"/>
            <a:ext cx="1584960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この議事録の読み方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97152" y="1928241"/>
            <a:ext cx="3738562" cy="647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発言録（時系列）では、各発言の右に印を付けています。</a:t>
            </a:r>
            <a:r>
              <a:rPr sz="1050" b="1" i="0">
                <a:solidFill>
                  <a:srgbClr val="D99A00"/>
                </a:solidFill>
                <a:latin typeface="BIZ UDPGothic"/>
                <a:ea typeface="BIZ UDPGothic"/>
              </a:rPr>
              <a:t>★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 決定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事項につながる発言 ／</a:t>
            </a: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 ◆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 TODO につながる発言 ／</a:t>
            </a:r>
            <a:r>
              <a:rPr sz="1050" b="1" i="0">
                <a:solidFill>
                  <a:srgbClr val="8A94A6"/>
                </a:solidFill>
                <a:latin typeface="BIZ UDPGothic"/>
                <a:ea typeface="BIZ UDPGothic"/>
              </a:rPr>
              <a:t> △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 未決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事項につながる発言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97152" y="2614041"/>
            <a:ext cx="3696652" cy="8572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「要確認」と書かれた日付や語は、音声から確定できなかった箇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所です。原音（元の音声のリンク）を聞いて確定してください。チ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ャプターは話題の区切り、TODO は担当・期限・前提条件つき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です。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67962" y="6495479"/>
            <a:ext cx="1309688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2 / 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923925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02　サマリー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176879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この会議の要点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409700"/>
            <a:ext cx="11049000" cy="4476750"/>
          </a:xfrm>
          <a:prstGeom prst="roundRect">
            <a:avLst>
              <a:gd name="adj" fmla="val 1702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9625" y="1609725"/>
            <a:ext cx="1057275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9625" y="2105025"/>
            <a:ext cx="105727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9625" y="1704975"/>
            <a:ext cx="304800" cy="304800"/>
          </a:xfrm>
          <a:prstGeom prst="ellipse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6825" y="1699641"/>
            <a:ext cx="5517832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来場者へのフォローアップとして、紹介動画と案内メールを用意する方針になった。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625" y="2114550"/>
            <a:ext cx="1057275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9625" y="2800350"/>
            <a:ext cx="105727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09625" y="2209800"/>
            <a:ext cx="304800" cy="304800"/>
          </a:xfrm>
          <a:prstGeom prst="ellipse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6825" y="2204466"/>
            <a:ext cx="10080308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佐藤氏は11月4日までに動画の構成案を作成し、完成後に皆さんへ共有する。田中氏は構成案を受け取ってから動画を編集し、11月5日に初稿を提出す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る。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9625" y="2809875"/>
            <a:ext cx="1057275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625" y="3305175"/>
            <a:ext cx="105727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9625" y="2905125"/>
            <a:ext cx="304800" cy="304800"/>
          </a:xfrm>
          <a:prstGeom prst="ellipse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66825" y="2899791"/>
            <a:ext cx="6831330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Emily氏は承認済みの動画構成案を受け取ってから、11月5日までに英語の案内メール案を作成する。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9625" y="3314700"/>
            <a:ext cx="1057275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9625" y="3810000"/>
            <a:ext cx="105727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9625" y="3409950"/>
            <a:ext cx="304800" cy="304800"/>
          </a:xfrm>
          <a:prstGeom prst="ellipse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6825" y="3404616"/>
            <a:ext cx="6479858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動画の長さは一分程度とする。公開日は11月10日が候補で、最終確認は11月6日の会議で行う。</a:t>
            </a:r>
          </a:p>
        </p:txBody>
      </p:sp>
      <p:sp>
        <p:nvSpPr>
          <p:cNvPr id="23" name="Oval 22"/>
          <p:cNvSpPr/>
          <p:nvPr/>
        </p:nvSpPr>
        <p:spPr>
          <a:xfrm>
            <a:off x="809625" y="3914775"/>
            <a:ext cx="304800" cy="304800"/>
          </a:xfrm>
          <a:prstGeom prst="ellipse">
            <a:avLst/>
          </a:prstGeom>
          <a:solidFill>
            <a:srgbClr val="2E75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6825" y="3909441"/>
            <a:ext cx="6970395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予算と公開日は未決定。製品ガイドのリンクを案内に含めるかも提案段階で、確認事項として残っている。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67962" y="6495479"/>
            <a:ext cx="1309688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3 / 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160877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03　決定事項・未決事項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452437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決まったこと と まだ決まっていないこと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409700"/>
            <a:ext cx="5410200" cy="4476750"/>
          </a:xfrm>
          <a:prstGeom prst="roundRect">
            <a:avLst>
              <a:gd name="adj" fmla="val 1702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9625" y="1613535"/>
            <a:ext cx="971550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★ 決定事項</a:t>
            </a:r>
          </a:p>
        </p:txBody>
      </p:sp>
      <p:sp>
        <p:nvSpPr>
          <p:cNvPr id="8" name="Rectangle 7"/>
          <p:cNvSpPr/>
          <p:nvPr/>
        </p:nvSpPr>
        <p:spPr>
          <a:xfrm>
            <a:off x="809625" y="1971675"/>
            <a:ext cx="493395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9625" y="2657475"/>
            <a:ext cx="49339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09625" y="2066925"/>
            <a:ext cx="304800" cy="304800"/>
          </a:xfrm>
          <a:prstGeom prst="ellipse">
            <a:avLst/>
          </a:prstGeom>
          <a:solidFill>
            <a:srgbClr val="D99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6825" y="2061591"/>
            <a:ext cx="4368165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決定-1　来場者向けに紹介動画と案内メールを用意する方針とす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る。（決定者: 佐藤氏）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9625" y="2667000"/>
            <a:ext cx="493395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9625" y="3162300"/>
            <a:ext cx="49339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9625" y="2762250"/>
            <a:ext cx="304800" cy="304800"/>
          </a:xfrm>
          <a:prstGeom prst="ellipse">
            <a:avLst/>
          </a:prstGeom>
          <a:solidFill>
            <a:srgbClr val="D99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6825" y="2756916"/>
            <a:ext cx="4050982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決定-2　動画の長さは一分程度とする。（決定者: Emily 氏）</a:t>
            </a:r>
          </a:p>
        </p:txBody>
      </p:sp>
      <p:sp>
        <p:nvSpPr>
          <p:cNvPr id="16" name="Oval 15"/>
          <p:cNvSpPr/>
          <p:nvPr/>
        </p:nvSpPr>
        <p:spPr>
          <a:xfrm>
            <a:off x="809625" y="3267075"/>
            <a:ext cx="304800" cy="304800"/>
          </a:xfrm>
          <a:prstGeom prst="ellipse">
            <a:avLst/>
          </a:prstGeom>
          <a:solidFill>
            <a:srgbClr val="D99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6825" y="3261741"/>
            <a:ext cx="4177665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決定-3　最終確認を11月6日の会議で行う。（決定者: 佐藤氏）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0300" y="1409700"/>
            <a:ext cx="5410200" cy="4476750"/>
          </a:xfrm>
          <a:prstGeom prst="roundRect">
            <a:avLst>
              <a:gd name="adj" fmla="val 1702"/>
            </a:avLst>
          </a:prstGeom>
          <a:solidFill>
            <a:srgbClr val="EEF3FA"/>
          </a:solidFill>
          <a:ln w="9525">
            <a:solidFill>
              <a:srgbClr val="EEF3FA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8425" y="1613535"/>
            <a:ext cx="971550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△ 未決事項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48425" y="1971675"/>
            <a:ext cx="4933950" cy="9048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48425" y="2867025"/>
            <a:ext cx="49339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448425" y="2066925"/>
            <a:ext cx="304800" cy="304800"/>
          </a:xfrm>
          <a:prstGeom prst="ellipse">
            <a:avLst/>
          </a:prstGeom>
          <a:solidFill>
            <a:srgbClr val="8A94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05625" y="2061591"/>
            <a:ext cx="4415790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公開日は11月10日が候補で、確定していない。次回の会議で確認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する。（01:19）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5625" y="2604516"/>
            <a:ext cx="2093595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根拠 01:18 Emily 氏「Understood.」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48425" y="2876550"/>
            <a:ext cx="4933950" cy="6572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48425" y="3524250"/>
            <a:ext cx="49339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448425" y="2971800"/>
            <a:ext cx="304800" cy="304800"/>
          </a:xfrm>
          <a:prstGeom prst="ellipse">
            <a:avLst/>
          </a:prstGeom>
          <a:solidFill>
            <a:srgbClr val="8A94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5625" y="2966466"/>
            <a:ext cx="3432810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予算は未決定で、次回の会議で確認する。（01:10）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05625" y="3261741"/>
            <a:ext cx="189833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根拠 01:09 田中氏「承知しました。」</a:t>
            </a:r>
          </a:p>
        </p:txBody>
      </p:sp>
      <p:sp>
        <p:nvSpPr>
          <p:cNvPr id="30" name="Oval 29"/>
          <p:cNvSpPr/>
          <p:nvPr/>
        </p:nvSpPr>
        <p:spPr>
          <a:xfrm>
            <a:off x="6448425" y="3629025"/>
            <a:ext cx="304800" cy="304800"/>
          </a:xfrm>
          <a:prstGeom prst="ellipse">
            <a:avLst/>
          </a:prstGeom>
          <a:solidFill>
            <a:srgbClr val="8A94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905" bIns="0" wrap="none"/>
          <a:lstStyle/>
          <a:p>
            <a:pPr algn="ctr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FFFFFF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5625" y="3623691"/>
            <a:ext cx="4507230" cy="5143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製品ガイドへのリンクを含める提案があったが、含めることは確定し</a:t>
            </a:r>
          </a:p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333A45"/>
                </a:solidFill>
                <a:latin typeface="BIZ UDPGothic"/>
                <a:ea typeface="BIZ UDPGothic"/>
              </a:rPr>
              <a:t>ていない。田中氏が公開前にリンクを確認する。（00:28）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5625" y="4166616"/>
            <a:ext cx="4262438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根拠 00:22 Emily 氏「We should include a link to the product guide.」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67962" y="6495479"/>
            <a:ext cx="1309688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4 / 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871538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04　TODO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4997768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誰が・何を・いつまでに（担当・期限・前提条件）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1409700"/>
            <a:ext cx="92964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No.</a:t>
            </a:r>
          </a:p>
        </p:txBody>
      </p:sp>
      <p:sp>
        <p:nvSpPr>
          <p:cNvPr id="7" name="Rectangle 6"/>
          <p:cNvSpPr/>
          <p:nvPr/>
        </p:nvSpPr>
        <p:spPr>
          <a:xfrm>
            <a:off x="1501140" y="1409700"/>
            <a:ext cx="4852988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やること</a:t>
            </a:r>
          </a:p>
        </p:txBody>
      </p:sp>
      <p:sp>
        <p:nvSpPr>
          <p:cNvPr id="8" name="Rectangle 7"/>
          <p:cNvSpPr/>
          <p:nvPr/>
        </p:nvSpPr>
        <p:spPr>
          <a:xfrm>
            <a:off x="6354128" y="1409700"/>
            <a:ext cx="1136332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担当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（敬称略）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7489508" y="1409700"/>
            <a:ext cx="1239202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期限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28710" y="1409700"/>
            <a:ext cx="289179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前提条件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1905000"/>
            <a:ext cx="929640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71500" y="2252662"/>
            <a:ext cx="92964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" y="1971675"/>
            <a:ext cx="619125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 u="sng">
                <a:solidFill>
                  <a:srgbClr val="1F5AA6"/>
                </a:solidFill>
                <a:latin typeface="BIZ UDPGothic"/>
                <a:ea typeface="BIZ UDPGothic"/>
              </a:rPr>
              <a:t>TODO-1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1140" y="1905000"/>
            <a:ext cx="4852988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501140" y="2252662"/>
            <a:ext cx="485298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615440" y="1968627"/>
            <a:ext cx="288131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動画の構成案を作成し、完成後に皆さんへ共有する。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4128" y="1905000"/>
            <a:ext cx="1136332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54128" y="2252662"/>
            <a:ext cx="113633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8428" y="1968627"/>
            <a:ext cx="3048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佐藤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89508" y="1905000"/>
            <a:ext cx="1239202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89508" y="2252662"/>
            <a:ext cx="123920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03808" y="1968627"/>
            <a:ext cx="90201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2026/11/04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728710" y="1905000"/>
            <a:ext cx="2891790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728710" y="2252662"/>
            <a:ext cx="289179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43010" y="1968627"/>
            <a:ext cx="28384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なし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71500" y="2262188"/>
            <a:ext cx="929640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71500" y="2614612"/>
            <a:ext cx="92964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85800" y="2333625"/>
            <a:ext cx="634365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 u="sng">
                <a:solidFill>
                  <a:srgbClr val="1F5AA6"/>
                </a:solidFill>
                <a:latin typeface="BIZ UDPGothic"/>
                <a:ea typeface="BIZ UDPGothic"/>
              </a:rPr>
              <a:t>TODO-2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501140" y="2262188"/>
            <a:ext cx="485298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501140" y="2614612"/>
            <a:ext cx="485298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615440" y="2330577"/>
            <a:ext cx="287178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構成案を受け取って動画を編集し、初稿を提出する。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54128" y="2262188"/>
            <a:ext cx="113633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54128" y="2614612"/>
            <a:ext cx="113633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68428" y="2330577"/>
            <a:ext cx="3048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89508" y="2262188"/>
            <a:ext cx="123920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489508" y="2614612"/>
            <a:ext cx="123920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603808" y="2330577"/>
            <a:ext cx="90201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2026/11/05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728710" y="2262188"/>
            <a:ext cx="2891790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728710" y="2614612"/>
            <a:ext cx="289179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843010" y="2330577"/>
            <a:ext cx="138493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構成案を受け取ってから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1500" y="2624138"/>
            <a:ext cx="929640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71500" y="2976562"/>
            <a:ext cx="92964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685800" y="2695575"/>
            <a:ext cx="634365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 u="sng">
                <a:solidFill>
                  <a:srgbClr val="1F5AA6"/>
                </a:solidFill>
                <a:latin typeface="BIZ UDPGothic"/>
                <a:ea typeface="BIZ UDPGothic"/>
              </a:rPr>
              <a:t>TODO-3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501140" y="2624138"/>
            <a:ext cx="485298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501140" y="2976562"/>
            <a:ext cx="485298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615440" y="2692527"/>
            <a:ext cx="183356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英語の案内メール案を作成する。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54128" y="2624138"/>
            <a:ext cx="113633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6354128" y="2976562"/>
            <a:ext cx="113633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68428" y="2692527"/>
            <a:ext cx="42576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Emily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489508" y="2624138"/>
            <a:ext cx="123920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489508" y="2976562"/>
            <a:ext cx="123920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03808" y="2692527"/>
            <a:ext cx="90201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2026/11/05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728710" y="2624138"/>
            <a:ext cx="2891790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728710" y="2976562"/>
            <a:ext cx="289179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843010" y="2692527"/>
            <a:ext cx="224885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承認済みの動画構成案を受け取ってから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71500" y="2986088"/>
            <a:ext cx="929640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71500" y="3338512"/>
            <a:ext cx="92964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685800" y="3057525"/>
            <a:ext cx="634365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 u="sng">
                <a:solidFill>
                  <a:srgbClr val="1F5AA6"/>
                </a:solidFill>
                <a:latin typeface="BIZ UDPGothic"/>
                <a:ea typeface="BIZ UDPGothic"/>
              </a:rPr>
              <a:t>TODO-4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501140" y="2986088"/>
            <a:ext cx="485298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501140" y="3338512"/>
            <a:ext cx="485298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615440" y="3054477"/>
            <a:ext cx="175545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製品ガイドのリンクを確認する。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54128" y="2986088"/>
            <a:ext cx="113633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6354128" y="3338512"/>
            <a:ext cx="113633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468428" y="3054477"/>
            <a:ext cx="3048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89508" y="2986088"/>
            <a:ext cx="123920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7489508" y="3338512"/>
            <a:ext cx="123920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603808" y="3054477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公開前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728710" y="2986088"/>
            <a:ext cx="2891790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728710" y="3338512"/>
            <a:ext cx="289179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843010" y="3054477"/>
            <a:ext cx="28384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なし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71500" y="3348038"/>
            <a:ext cx="929640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571500" y="3700462"/>
            <a:ext cx="92964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685800" y="3419475"/>
            <a:ext cx="634365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 u="sng">
                <a:solidFill>
                  <a:srgbClr val="1F5AA6"/>
                </a:solidFill>
                <a:latin typeface="BIZ UDPGothic"/>
                <a:ea typeface="BIZ UDPGothic"/>
              </a:rPr>
              <a:t>TODO-5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501140" y="3348038"/>
            <a:ext cx="485298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501140" y="3700462"/>
            <a:ext cx="485298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615440" y="3416427"/>
            <a:ext cx="147256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予算と公開日を確認する。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54128" y="3348038"/>
            <a:ext cx="113633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6354128" y="3700462"/>
            <a:ext cx="113633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468428" y="3416427"/>
            <a:ext cx="55245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担当未定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489508" y="3348038"/>
            <a:ext cx="123920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7489508" y="3700462"/>
            <a:ext cx="123920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603808" y="3416427"/>
            <a:ext cx="6762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次回の会議</a:t>
            </a:r>
          </a:p>
        </p:txBody>
      </p:sp>
      <p:sp>
        <p:nvSpPr>
          <p:cNvPr id="83" name="Rectangle 82"/>
          <p:cNvSpPr/>
          <p:nvPr/>
        </p:nvSpPr>
        <p:spPr>
          <a:xfrm>
            <a:off x="8728710" y="3348038"/>
            <a:ext cx="2891790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8728710" y="3700462"/>
            <a:ext cx="289179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8843010" y="3416427"/>
            <a:ext cx="28384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なし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0367962" y="6495479"/>
            <a:ext cx="1309688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5 / 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140970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05　議事内容（1/3）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660082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発言の流れ（● 起点 / -&gt; 応答 / （説明パート）・備考のタグ）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1409700"/>
            <a:ext cx="123825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分類</a:t>
            </a:r>
          </a:p>
        </p:txBody>
      </p:sp>
      <p:sp>
        <p:nvSpPr>
          <p:cNvPr id="7" name="Rectangle 6"/>
          <p:cNvSpPr/>
          <p:nvPr/>
        </p:nvSpPr>
        <p:spPr>
          <a:xfrm>
            <a:off x="1809750" y="1409700"/>
            <a:ext cx="666750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内容</a:t>
            </a:r>
          </a:p>
        </p:txBody>
      </p:sp>
      <p:sp>
        <p:nvSpPr>
          <p:cNvPr id="8" name="Rectangle 7"/>
          <p:cNvSpPr/>
          <p:nvPr/>
        </p:nvSpPr>
        <p:spPr>
          <a:xfrm>
            <a:off x="8477250" y="1409700"/>
            <a:ext cx="114300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発言者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（敬称略）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9620250" y="1409700"/>
            <a:ext cx="200025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備考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905000"/>
            <a:ext cx="1238250" cy="681038"/>
          </a:xfrm>
          <a:prstGeom prst="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71500" y="2576512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968627"/>
            <a:ext cx="58388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Agenda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09750" y="1905000"/>
            <a:ext cx="9810750" cy="681038"/>
          </a:xfrm>
          <a:prstGeom prst="rect">
            <a:avLst/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4862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1. 会議の目的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2. 動画と案内メール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3. 期限と確認事項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09750" y="2576512"/>
            <a:ext cx="98107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71500" y="2586038"/>
            <a:ext cx="1238250" cy="5048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71500" y="3081338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2654427"/>
            <a:ext cx="8001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（開会の挨拶）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09750" y="2586038"/>
            <a:ext cx="6667500" cy="5048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0099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1">
                <a:solidFill>
                  <a:srgbClr val="8A94A6"/>
                </a:solidFill>
                <a:latin typeface="BIZ UDPGothic"/>
                <a:ea typeface="BIZ UDPGothic"/>
              </a:rPr>
              <a:t>それでは「みどりラボ」の展示会振り返りを始めます。進行の佐藤です。今日は来場者へのフォローアップについて決めた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1">
                <a:solidFill>
                  <a:srgbClr val="8A94A6"/>
                </a:solidFill>
                <a:latin typeface="BIZ UDPGothic"/>
                <a:ea typeface="BIZ UDPGothic"/>
              </a:rPr>
              <a:t>いと思います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09750" y="3081338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477250" y="2586038"/>
            <a:ext cx="1143000" cy="5048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0099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佐藤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00:00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77250" y="3081338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620250" y="2586038"/>
            <a:ext cx="2000250" cy="5048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620250" y="3081338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71500" y="3090862"/>
            <a:ext cx="1104900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71500" y="3090862"/>
            <a:ext cx="11049000" cy="9525"/>
          </a:xfrm>
          <a:prstGeom prst="rect">
            <a:avLst/>
          </a:prstGeom>
          <a:solidFill>
            <a:srgbClr val="C9D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71500" y="3090862"/>
            <a:ext cx="123825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0099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333A45"/>
                </a:solidFill>
                <a:latin typeface="BIZ UDPGothic"/>
                <a:ea typeface="BIZ UDPGothic"/>
              </a:rPr>
              <a:t>紹介動画・フォロ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333A45"/>
                </a:solidFill>
                <a:latin typeface="BIZ UDPGothic"/>
                <a:ea typeface="BIZ UDPGothic"/>
              </a:rPr>
              <a:t>ーアップ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1500" y="3586162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09750" y="3090862"/>
            <a:ext cx="666750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0099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動画制作の田中です。会場では製品デモを後から見たいという声が多くありました。短い紹介動画を用意すると説明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が伝わりやすくなると思います。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809750" y="3586162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477250" y="3090862"/>
            <a:ext cx="114300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0099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00:09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477250" y="3586162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620250" y="3090862"/>
            <a:ext cx="200025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620250" y="3586162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71500" y="3595688"/>
            <a:ext cx="1238250" cy="79057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71500" y="4376738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809750" y="3595688"/>
            <a:ext cx="6667500" cy="79057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809750" y="4376738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924050" y="3664077"/>
            <a:ext cx="637984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-&gt;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This is Emily. I agree. Let us prepare a short demo video and a simple follow-up email. We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should include a link to the product guide.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477250" y="3595688"/>
            <a:ext cx="1143000" cy="79057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477250" y="4376738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591550" y="3664077"/>
            <a:ext cx="44291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Emily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00:22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620250" y="3595688"/>
            <a:ext cx="2000250" cy="79057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620250" y="4376738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9734550" y="3667125"/>
            <a:ext cx="1771650" cy="647700"/>
          </a:xfrm>
          <a:prstGeom prst="roundRect">
            <a:avLst>
              <a:gd name="adj" fmla="val 4411"/>
            </a:avLst>
          </a:prstGeom>
          <a:solidFill>
            <a:srgbClr val="FFF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48781" rIns="0" tIns="0" bIns="2286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(要検討)製品ガイドへのリンクを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含める提案があったが、含めるこ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とは確定していない。田中氏が公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開前にリンクを確認する。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71500" y="4452366"/>
            <a:ext cx="901922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記法　「●」新しい論点・質問の起点　／　「-&gt;」その論点への応答・続きの発言　／　（ ）内は説明パート　／　備考：(決) 決定事項・(要検討) 持ち帰り検討・(宿題) 担当者付きアクション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367962" y="6495479"/>
            <a:ext cx="1309688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6 /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142589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05　議事内容（2/3）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660082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発言の流れ（● 起点 / -&gt; 応答 / （説明パート）・備考のタグ）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1409700"/>
            <a:ext cx="123825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分類</a:t>
            </a:r>
          </a:p>
        </p:txBody>
      </p:sp>
      <p:sp>
        <p:nvSpPr>
          <p:cNvPr id="7" name="Rectangle 6"/>
          <p:cNvSpPr/>
          <p:nvPr/>
        </p:nvSpPr>
        <p:spPr>
          <a:xfrm>
            <a:off x="1809750" y="1409700"/>
            <a:ext cx="666750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内容</a:t>
            </a:r>
          </a:p>
        </p:txBody>
      </p:sp>
      <p:sp>
        <p:nvSpPr>
          <p:cNvPr id="8" name="Rectangle 7"/>
          <p:cNvSpPr/>
          <p:nvPr/>
        </p:nvSpPr>
        <p:spPr>
          <a:xfrm>
            <a:off x="8477250" y="1409700"/>
            <a:ext cx="114300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発言者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（敬称略）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9620250" y="1409700"/>
            <a:ext cx="200025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備考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905000"/>
            <a:ext cx="1238250" cy="9953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71500" y="2890838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809750" y="1905000"/>
            <a:ext cx="6667500" cy="9953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09750" y="2890838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24050" y="1968627"/>
            <a:ext cx="594931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-&gt;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では紹介動画と案内メールを用意する方針にしましょう　私が動画の構成案を十一月四日までに作ります。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77250" y="1905000"/>
            <a:ext cx="1143000" cy="9953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477250" y="2890838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591550" y="1968627"/>
            <a:ext cx="42862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佐藤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00:31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620250" y="1905000"/>
            <a:ext cx="2000250" cy="9953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620250" y="2890838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734550" y="1971675"/>
            <a:ext cx="1771650" cy="342900"/>
          </a:xfrm>
          <a:prstGeom prst="roundRect">
            <a:avLst>
              <a:gd name="adj" fmla="val 8333"/>
            </a:avLst>
          </a:prstGeom>
          <a:solidFill>
            <a:srgbClr val="E3F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48781" rIns="0" tIns="0" bIns="2286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(決)来場者向けに紹介動画と案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内メールを用意する方針とする。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34550" y="2318766"/>
            <a:ext cx="1818322" cy="3619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(宿題)動画の構成案を作成し、完成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後に皆さんへ共有する。（佐藤氏）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34550" y="2661666"/>
            <a:ext cx="70866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→ TODO-1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71500" y="2900362"/>
            <a:ext cx="1238250" cy="8096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71500" y="3700462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809750" y="2900362"/>
            <a:ext cx="6667500" cy="8096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809750" y="3700462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924050" y="2968752"/>
            <a:ext cx="6408420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-&gt;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構成案を受け取ったら、私が動画を編集します。初稿の提出は十一月五日で進めます。長さは一分くらいを目安にし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てよいでしょうか?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477250" y="2900362"/>
            <a:ext cx="1143000" cy="8096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477250" y="3700462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1550" y="2968752"/>
            <a:ext cx="44291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00:39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620250" y="2900362"/>
            <a:ext cx="2000250" cy="8096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620250" y="3700462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9734550" y="2971800"/>
            <a:ext cx="1771650" cy="495300"/>
          </a:xfrm>
          <a:prstGeom prst="roundRect">
            <a:avLst>
              <a:gd name="adj" fmla="val 5769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48781" rIns="0" tIns="0" bIns="2286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5AA6"/>
                </a:solidFill>
                <a:latin typeface="BIZ UDPGothic"/>
                <a:ea typeface="BIZ UDPGothic"/>
              </a:rPr>
              <a:t>(宿題)構成案を受け取って動画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5AA6"/>
                </a:solidFill>
                <a:latin typeface="BIZ UDPGothic"/>
                <a:ea typeface="BIZ UDPGothic"/>
              </a:rPr>
              <a:t>を編集し、初稿を提出する。（田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5AA6"/>
                </a:solidFill>
                <a:latin typeface="BIZ UDPGothic"/>
                <a:ea typeface="BIZ UDPGothic"/>
              </a:rPr>
              <a:t>中氏）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34550" y="3471291"/>
            <a:ext cx="72390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→ TODO-2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71500" y="3709988"/>
            <a:ext cx="1238250" cy="1000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71500" y="4700588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809750" y="3709988"/>
            <a:ext cx="6667500" cy="1000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09750" y="4700588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924050" y="3778377"/>
            <a:ext cx="645890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-&gt;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One minute sounds good. I will draft the English follow up email by November fifth. Please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send me the approved video outline first.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477250" y="3709988"/>
            <a:ext cx="1143000" cy="1000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477250" y="4700588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591550" y="3778377"/>
            <a:ext cx="42862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Emily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00:51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620250" y="3709988"/>
            <a:ext cx="2000250" cy="1000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620250" y="4700588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9734550" y="3781425"/>
            <a:ext cx="1771650" cy="342900"/>
          </a:xfrm>
          <a:prstGeom prst="roundRect">
            <a:avLst>
              <a:gd name="adj" fmla="val 8333"/>
            </a:avLst>
          </a:prstGeom>
          <a:solidFill>
            <a:srgbClr val="E3F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48781" rIns="0" tIns="0" bIns="2286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(決)動画の長さは一分程度とす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る。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34550" y="4128516"/>
            <a:ext cx="1750695" cy="3619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(宿題)英語の案内メール案を作成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する。（Emily 氏）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34550" y="4471416"/>
            <a:ext cx="72390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→ TODO-3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1500" y="4776216"/>
            <a:ext cx="901922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記法　「●」新しい論点・質問の起点　／　「-&gt;」その論点への応答・続きの発言　／　（ ）内は説明パート　／　備考：(決) 決定事項・(要検討) 持ち帰り検討・(宿題) 担当者付きアクション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367962" y="6495479"/>
            <a:ext cx="1309688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7 /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142589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05　議事内容（3/3）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660082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発言の流れ（● 起点 / -&gt; 応答 / （説明パート）・備考のタグ）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1409700"/>
            <a:ext cx="123825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分類</a:t>
            </a:r>
          </a:p>
        </p:txBody>
      </p:sp>
      <p:sp>
        <p:nvSpPr>
          <p:cNvPr id="7" name="Rectangle 6"/>
          <p:cNvSpPr/>
          <p:nvPr/>
        </p:nvSpPr>
        <p:spPr>
          <a:xfrm>
            <a:off x="1809750" y="1409700"/>
            <a:ext cx="666750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内容</a:t>
            </a:r>
          </a:p>
        </p:txBody>
      </p:sp>
      <p:sp>
        <p:nvSpPr>
          <p:cNvPr id="8" name="Rectangle 7"/>
          <p:cNvSpPr/>
          <p:nvPr/>
        </p:nvSpPr>
        <p:spPr>
          <a:xfrm>
            <a:off x="8477250" y="1409700"/>
            <a:ext cx="114300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発言者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（敬称略）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9620250" y="1409700"/>
            <a:ext cx="2000250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備考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1905000"/>
            <a:ext cx="1238250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71500" y="2395538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809750" y="1905000"/>
            <a:ext cx="6667500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09750" y="2395538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24050" y="1968627"/>
            <a:ext cx="613505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-&gt;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はい、一分程度でお願いします。公開日は11月10日を候補にして、最終確認は11月6日の会議で行いましょう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77250" y="1905000"/>
            <a:ext cx="1143000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4862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佐藤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00:59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77250" y="2395538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1905000"/>
            <a:ext cx="2000250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20250" y="2395538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734550" y="1971675"/>
            <a:ext cx="1771650" cy="342900"/>
          </a:xfrm>
          <a:prstGeom prst="roundRect">
            <a:avLst>
              <a:gd name="adj" fmla="val 8333"/>
            </a:avLst>
          </a:prstGeom>
          <a:solidFill>
            <a:srgbClr val="E3F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48781" rIns="0" tIns="0" bIns="2286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(決)最終確認を11月6日の会議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で行う。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1500" y="2405062"/>
            <a:ext cx="1238250" cy="10001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71500" y="3395662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809750" y="2405062"/>
            <a:ext cx="6667500" cy="10001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09750" y="3395662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24050" y="2473452"/>
            <a:ext cx="639032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-&gt;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承知しました。予算はまだ決まっていないので、次回の会議で確認しましょう。公開前に製品ガイドのリンクも確認し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ます。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77250" y="2405062"/>
            <a:ext cx="1143000" cy="10001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77250" y="3395662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591550" y="2473452"/>
            <a:ext cx="428625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01:09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620250" y="2405062"/>
            <a:ext cx="2000250" cy="10001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620250" y="3395662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9734550" y="2476500"/>
            <a:ext cx="1771650" cy="342900"/>
          </a:xfrm>
          <a:prstGeom prst="roundRect">
            <a:avLst>
              <a:gd name="adj" fmla="val 8333"/>
            </a:avLst>
          </a:prstGeom>
          <a:solidFill>
            <a:srgbClr val="FFF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48781" rIns="0" tIns="0" bIns="2286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(要検討)予算は未決定で、次回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の会議で確認する。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34550" y="2823591"/>
            <a:ext cx="1787842" cy="3619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(宿題)製品ガイドのリンクを確認す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る。（田中氏）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34550" y="3166491"/>
            <a:ext cx="72390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→ TODO-4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1500" y="3405188"/>
            <a:ext cx="1238250" cy="981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71500" y="4376738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809750" y="3405188"/>
            <a:ext cx="6667500" cy="981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809750" y="4376738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924050" y="3473577"/>
            <a:ext cx="628364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-&gt;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Understood. November 10th is a proposed date, not a final decision. We will confirm the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budget and the release date at the next meeting.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477250" y="3405188"/>
            <a:ext cx="1143000" cy="981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477250" y="4376738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91550" y="3473577"/>
            <a:ext cx="426720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Emily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01:18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620250" y="3405188"/>
            <a:ext cx="2000250" cy="981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620250" y="4376738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9734550" y="3476625"/>
            <a:ext cx="1771650" cy="495300"/>
          </a:xfrm>
          <a:prstGeom prst="roundRect">
            <a:avLst>
              <a:gd name="adj" fmla="val 5769"/>
            </a:avLst>
          </a:prstGeom>
          <a:solidFill>
            <a:srgbClr val="FFF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48781" rIns="0" tIns="0" bIns="2286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(要検討)公開日は11月10日が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候補で、確定していない。次回の</a:t>
            </a:r>
          </a:p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会議で確認する。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34550" y="3976116"/>
            <a:ext cx="170402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(宿題)予算と公開日を確認する。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34550" y="4147566"/>
            <a:ext cx="72390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→ TODO-5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71500" y="4386262"/>
            <a:ext cx="1238250" cy="5048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71500" y="4881562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809750" y="4386262"/>
            <a:ext cx="6667500" cy="5048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809750" y="4881562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924050" y="4454652"/>
            <a:ext cx="38576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-&gt;</a:t>
            </a: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 了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477250" y="4386262"/>
            <a:ext cx="1143000" cy="5048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0099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01:26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477250" y="4881562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620250" y="4386262"/>
            <a:ext cx="2000250" cy="504825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620250" y="4881562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71500" y="4891088"/>
            <a:ext cx="123825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571500" y="5386388"/>
            <a:ext cx="1238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85800" y="4959477"/>
            <a:ext cx="8001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8A94A6"/>
                </a:solidFill>
                <a:latin typeface="BIZ UDPGothic"/>
                <a:ea typeface="BIZ UDPGothic"/>
              </a:rPr>
              <a:t>（閉会の挨拶）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809750" y="4891088"/>
            <a:ext cx="666750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809750" y="5386388"/>
            <a:ext cx="66675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924050" y="4959477"/>
            <a:ext cx="552545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1">
                <a:solidFill>
                  <a:srgbClr val="8A94A6"/>
                </a:solidFill>
                <a:latin typeface="BIZ UDPGothic"/>
                <a:ea typeface="BIZ UDPGothic"/>
              </a:rPr>
              <a:t>では、担当と期限は以上です。構成案ができたら皆さんに共有します。本日はありがとうございました。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477250" y="4891088"/>
            <a:ext cx="114300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0099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佐藤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8A94A6"/>
                </a:solidFill>
                <a:latin typeface="BIZ UDPGothic"/>
                <a:ea typeface="BIZ UDPGothic"/>
              </a:rPr>
              <a:t>01:27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477250" y="5386388"/>
            <a:ext cx="114300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620250" y="4891088"/>
            <a:ext cx="2000250" cy="5048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620250" y="5386388"/>
            <a:ext cx="2000250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71500" y="5462016"/>
            <a:ext cx="901922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記法　「●」新しい論点・質問の起点　／　「-&gt;」その論点への応答・続きの発言　／　（ ）内は説明パート　／　備考：(決) 決定事項・(要検討) 持ち帰り検討・(宿題) 担当者付きアクション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367962" y="6495479"/>
            <a:ext cx="1309688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8 /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2037398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06　決定・TODO 一覧（1/2）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727424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決定事項・要検討事項・TODO の一覧（担当・期限・該当箇所・状況）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1409700"/>
            <a:ext cx="484822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3528" wrap="none"/>
          <a:lstStyle/>
          <a:p>
            <a:pPr algn="ctr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No.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56322" y="1409700"/>
            <a:ext cx="802958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区分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9280" y="1409700"/>
            <a:ext cx="4816792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内容</a:t>
            </a:r>
          </a:p>
        </p:txBody>
      </p:sp>
      <p:sp>
        <p:nvSpPr>
          <p:cNvPr id="9" name="Rectangle 8"/>
          <p:cNvSpPr/>
          <p:nvPr/>
        </p:nvSpPr>
        <p:spPr>
          <a:xfrm>
            <a:off x="6676072" y="1409700"/>
            <a:ext cx="1103948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担当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（敬称略）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80020" y="1409700"/>
            <a:ext cx="1130618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期限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10638" y="1409700"/>
            <a:ext cx="1906905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該当箇所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817542" y="1409700"/>
            <a:ext cx="802958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状況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905000"/>
            <a:ext cx="484822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71500" y="239553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5808" y="1968627"/>
            <a:ext cx="13525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56322" y="1905000"/>
            <a:ext cx="802958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056322" y="23955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0622" y="1971675"/>
            <a:ext cx="457200" cy="219075"/>
          </a:xfrm>
          <a:prstGeom prst="roundRect">
            <a:avLst>
              <a:gd name="adj" fmla="val 13043"/>
            </a:avLst>
          </a:prstGeom>
          <a:solidFill>
            <a:srgbClr val="FFF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要検討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59280" y="1905000"/>
            <a:ext cx="4816792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4862" wrap="none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製品ガイドへのリンクを含める提案があったが、含めることは確定していない。田中氏</a:t>
            </a:r>
          </a:p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が公開前にリンクを確認する。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9280" y="239553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676072" y="1905000"/>
            <a:ext cx="1103948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676072" y="239553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90372" y="1968627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80020" y="1905000"/>
            <a:ext cx="1130618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780020" y="239553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94320" y="1968627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910638" y="1905000"/>
            <a:ext cx="1906905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910638" y="239553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024938" y="1968627"/>
            <a:ext cx="76009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00:22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817542" y="1905000"/>
            <a:ext cx="802958" cy="50006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817542" y="23955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931842" y="1968627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未着手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1500" y="2405062"/>
            <a:ext cx="48482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71500" y="275748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8188" y="2473452"/>
            <a:ext cx="15144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56322" y="24050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56322" y="27574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170622" y="2476500"/>
            <a:ext cx="342900" cy="219075"/>
          </a:xfrm>
          <a:prstGeom prst="roundRect">
            <a:avLst>
              <a:gd name="adj" fmla="val 13043"/>
            </a:avLst>
          </a:prstGeom>
          <a:solidFill>
            <a:srgbClr val="E3F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決定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859280" y="2405062"/>
            <a:ext cx="481679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859280" y="275748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973580" y="2473452"/>
            <a:ext cx="328517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来場者向けに紹介動画と案内メールを用意する方針とする。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76072" y="2405062"/>
            <a:ext cx="110394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676072" y="275748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790372" y="247345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780020" y="2405062"/>
            <a:ext cx="113061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780020" y="275748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94320" y="247345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910638" y="2405062"/>
            <a:ext cx="1906905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8910638" y="275748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024938" y="2473452"/>
            <a:ext cx="14097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00:31／TODO-1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817542" y="24050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817542" y="27574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931842" y="247345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決定済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71500" y="2767012"/>
            <a:ext cx="48482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71500" y="311943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38188" y="2835402"/>
            <a:ext cx="15144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056322" y="2767012"/>
            <a:ext cx="80295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56322" y="31194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1170622" y="2838450"/>
            <a:ext cx="342900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5AA6"/>
                </a:solidFill>
                <a:latin typeface="BIZ UDPGothic"/>
                <a:ea typeface="BIZ UDPGothic"/>
              </a:rPr>
              <a:t>宿題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859280" y="2767012"/>
            <a:ext cx="481679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859280" y="311943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973580" y="2835402"/>
            <a:ext cx="337661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動画の構成案を作成し、完成後に皆さんへ共有する。（佐藤氏）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676072" y="2767012"/>
            <a:ext cx="110394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6676072" y="311943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790372" y="2835402"/>
            <a:ext cx="3048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佐藤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780020" y="2767012"/>
            <a:ext cx="113061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780020" y="311943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894320" y="2835402"/>
            <a:ext cx="90106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2026/11/04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910638" y="2767012"/>
            <a:ext cx="1906905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910638" y="311943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9024938" y="2835402"/>
            <a:ext cx="14097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00:31／TODO-1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817542" y="2767012"/>
            <a:ext cx="80295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817542" y="31194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10931842" y="283540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未着手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71500" y="3128962"/>
            <a:ext cx="48482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71500" y="348138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8188" y="3197352"/>
            <a:ext cx="15144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4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056322" y="31289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1056322" y="34813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ounded Rectangle 79"/>
          <p:cNvSpPr/>
          <p:nvPr/>
        </p:nvSpPr>
        <p:spPr>
          <a:xfrm>
            <a:off x="1170622" y="3200400"/>
            <a:ext cx="342900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5AA6"/>
                </a:solidFill>
                <a:latin typeface="BIZ UDPGothic"/>
                <a:ea typeface="BIZ UDPGothic"/>
              </a:rPr>
              <a:t>宿題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859280" y="3128962"/>
            <a:ext cx="481679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859280" y="348138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1973580" y="3197352"/>
            <a:ext cx="336708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構成案を受け取って動画を編集し、初稿を提出する。（田中氏）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676072" y="3128962"/>
            <a:ext cx="110394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6676072" y="348138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790372" y="3197352"/>
            <a:ext cx="3048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780020" y="3128962"/>
            <a:ext cx="113061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7780020" y="348138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894320" y="3197352"/>
            <a:ext cx="90106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2026/11/05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910638" y="3128962"/>
            <a:ext cx="1906905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910638" y="348138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9024938" y="3197352"/>
            <a:ext cx="144113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00:39／TODO-2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0817542" y="31289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10817542" y="34813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0931842" y="319735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未着手</a:t>
            </a:r>
          </a:p>
        </p:txBody>
      </p:sp>
      <p:sp>
        <p:nvSpPr>
          <p:cNvPr id="96" name="Rectangle 95"/>
          <p:cNvSpPr/>
          <p:nvPr/>
        </p:nvSpPr>
        <p:spPr>
          <a:xfrm>
            <a:off x="571500" y="3490912"/>
            <a:ext cx="48482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571500" y="384333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738188" y="3559302"/>
            <a:ext cx="15144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5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56322" y="3490912"/>
            <a:ext cx="80295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1056322" y="38433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ounded Rectangle 100"/>
          <p:cNvSpPr/>
          <p:nvPr/>
        </p:nvSpPr>
        <p:spPr>
          <a:xfrm>
            <a:off x="1170622" y="3562350"/>
            <a:ext cx="342900" cy="219075"/>
          </a:xfrm>
          <a:prstGeom prst="roundRect">
            <a:avLst>
              <a:gd name="adj" fmla="val 13043"/>
            </a:avLst>
          </a:prstGeom>
          <a:solidFill>
            <a:srgbClr val="E3F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決定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859280" y="3490912"/>
            <a:ext cx="481679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1859280" y="384333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1973580" y="3559302"/>
            <a:ext cx="171831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動画の長さは一分程度とする。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676072" y="3490912"/>
            <a:ext cx="110394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6676072" y="384333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6790372" y="355930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7780020" y="3490912"/>
            <a:ext cx="113061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7780020" y="384333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7894320" y="355930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8910638" y="3490912"/>
            <a:ext cx="1906905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8910638" y="384333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9024938" y="3559302"/>
            <a:ext cx="142589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00:51／TODO-3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0817542" y="3490912"/>
            <a:ext cx="80295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0817542" y="38433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10931842" y="355930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決定済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571500" y="3852862"/>
            <a:ext cx="48482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571500" y="420528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738188" y="3921252"/>
            <a:ext cx="15144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6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1056322" y="38528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056322" y="42052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ounded Rectangle 121"/>
          <p:cNvSpPr/>
          <p:nvPr/>
        </p:nvSpPr>
        <p:spPr>
          <a:xfrm>
            <a:off x="1170622" y="3924300"/>
            <a:ext cx="342900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5AA6"/>
                </a:solidFill>
                <a:latin typeface="BIZ UDPGothic"/>
                <a:ea typeface="BIZ UDPGothic"/>
              </a:rPr>
              <a:t>宿題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1859280" y="3852862"/>
            <a:ext cx="481679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859280" y="420528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1973580" y="3921252"/>
            <a:ext cx="248221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英語の案内メール案を作成する。（Emily 氏）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6676072" y="3852862"/>
            <a:ext cx="110394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6676072" y="420528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6790372" y="3921252"/>
            <a:ext cx="42672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Emily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7780020" y="3852862"/>
            <a:ext cx="113061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7780020" y="420528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7894320" y="3921252"/>
            <a:ext cx="90106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2026/11/05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8910638" y="3852862"/>
            <a:ext cx="1906905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8910638" y="420528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9024938" y="3921252"/>
            <a:ext cx="142589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00:51／TODO-3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10817542" y="38528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0817542" y="42052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10931842" y="392125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未着手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571500" y="4214812"/>
            <a:ext cx="48482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571500" y="456723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738188" y="4283202"/>
            <a:ext cx="15144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7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1056322" y="4214812"/>
            <a:ext cx="80295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056322" y="45672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ounded Rectangle 142"/>
          <p:cNvSpPr/>
          <p:nvPr/>
        </p:nvSpPr>
        <p:spPr>
          <a:xfrm>
            <a:off x="1170622" y="4286250"/>
            <a:ext cx="342900" cy="219075"/>
          </a:xfrm>
          <a:prstGeom prst="roundRect">
            <a:avLst>
              <a:gd name="adj" fmla="val 13043"/>
            </a:avLst>
          </a:prstGeom>
          <a:solidFill>
            <a:srgbClr val="E3F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E7B3A"/>
                </a:solidFill>
                <a:latin typeface="BIZ UDPGothic"/>
                <a:ea typeface="BIZ UDPGothic"/>
              </a:rPr>
              <a:t>決定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1859280" y="4214812"/>
            <a:ext cx="481679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859280" y="456723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1973580" y="4283202"/>
            <a:ext cx="197453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最終確認を11月6日の会議で行う。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6676072" y="4214812"/>
            <a:ext cx="110394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6676072" y="456723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6790372" y="428320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7780020" y="4214812"/>
            <a:ext cx="113061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7780020" y="456723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7894320" y="428320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8910638" y="4214812"/>
            <a:ext cx="1906905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8910638" y="456723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9024938" y="4283202"/>
            <a:ext cx="76009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00:59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10817542" y="4214812"/>
            <a:ext cx="80295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0817542" y="45672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10931842" y="428320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決定済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571500" y="4576762"/>
            <a:ext cx="48482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571500" y="492918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TextBox 160"/>
          <p:cNvSpPr txBox="1"/>
          <p:nvPr/>
        </p:nvSpPr>
        <p:spPr>
          <a:xfrm>
            <a:off x="738188" y="4645152"/>
            <a:ext cx="15144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8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1056322" y="45767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056322" y="49291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ounded Rectangle 163"/>
          <p:cNvSpPr/>
          <p:nvPr/>
        </p:nvSpPr>
        <p:spPr>
          <a:xfrm>
            <a:off x="1170622" y="4648200"/>
            <a:ext cx="457200" cy="219075"/>
          </a:xfrm>
          <a:prstGeom prst="roundRect">
            <a:avLst>
              <a:gd name="adj" fmla="val 13043"/>
            </a:avLst>
          </a:prstGeom>
          <a:solidFill>
            <a:srgbClr val="FFF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要検討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1859280" y="4576762"/>
            <a:ext cx="481679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1859280" y="492918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1973580" y="4645152"/>
            <a:ext cx="229362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予算は未決定で、次回の会議で確認する。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6676072" y="4576762"/>
            <a:ext cx="110394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6676072" y="492918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6790372" y="464515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7780020" y="4576762"/>
            <a:ext cx="113061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7780020" y="492918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3" name="TextBox 172"/>
          <p:cNvSpPr txBox="1"/>
          <p:nvPr/>
        </p:nvSpPr>
        <p:spPr>
          <a:xfrm>
            <a:off x="7894320" y="464515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8910638" y="4576762"/>
            <a:ext cx="1906905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8910638" y="492918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TextBox 175"/>
          <p:cNvSpPr txBox="1"/>
          <p:nvPr/>
        </p:nvSpPr>
        <p:spPr>
          <a:xfrm>
            <a:off x="9024938" y="4645152"/>
            <a:ext cx="142589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01:09／TODO-4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10817542" y="45767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10817542" y="49291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TextBox 178"/>
          <p:cNvSpPr txBox="1"/>
          <p:nvPr/>
        </p:nvSpPr>
        <p:spPr>
          <a:xfrm>
            <a:off x="10931842" y="464515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未着手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571500" y="4938712"/>
            <a:ext cx="48482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571500" y="529113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738188" y="5007102"/>
            <a:ext cx="15144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9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1056322" y="4938712"/>
            <a:ext cx="80295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056322" y="52911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Rounded Rectangle 184"/>
          <p:cNvSpPr/>
          <p:nvPr/>
        </p:nvSpPr>
        <p:spPr>
          <a:xfrm>
            <a:off x="1170622" y="5010150"/>
            <a:ext cx="342900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5AA6"/>
                </a:solidFill>
                <a:latin typeface="BIZ UDPGothic"/>
                <a:ea typeface="BIZ UDPGothic"/>
              </a:rPr>
              <a:t>宿題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1859280" y="4938712"/>
            <a:ext cx="4816792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859280" y="529113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TextBox 187"/>
          <p:cNvSpPr txBox="1"/>
          <p:nvPr/>
        </p:nvSpPr>
        <p:spPr>
          <a:xfrm>
            <a:off x="1973580" y="5007102"/>
            <a:ext cx="2250758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製品ガイドのリンクを確認する。（田中氏）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6676072" y="4938712"/>
            <a:ext cx="110394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6676072" y="529113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TextBox 190"/>
          <p:cNvSpPr txBox="1"/>
          <p:nvPr/>
        </p:nvSpPr>
        <p:spPr>
          <a:xfrm>
            <a:off x="6790372" y="5007102"/>
            <a:ext cx="3048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7780020" y="4938712"/>
            <a:ext cx="113061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>
            <a:off x="7780020" y="529113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TextBox 193"/>
          <p:cNvSpPr txBox="1"/>
          <p:nvPr/>
        </p:nvSpPr>
        <p:spPr>
          <a:xfrm>
            <a:off x="7894320" y="500710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公開前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8910638" y="4938712"/>
            <a:ext cx="1906905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8910638" y="529113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9024938" y="5007102"/>
            <a:ext cx="142589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01:09／TODO-4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10817542" y="4938712"/>
            <a:ext cx="802958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>
            <a:off x="10817542" y="529113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0" name="TextBox 199"/>
          <p:cNvSpPr txBox="1"/>
          <p:nvPr/>
        </p:nvSpPr>
        <p:spPr>
          <a:xfrm>
            <a:off x="10931842" y="500710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未着手</a:t>
            </a:r>
          </a:p>
        </p:txBody>
      </p:sp>
      <p:sp>
        <p:nvSpPr>
          <p:cNvPr id="201" name="Rectangle 200"/>
          <p:cNvSpPr/>
          <p:nvPr/>
        </p:nvSpPr>
        <p:spPr>
          <a:xfrm>
            <a:off x="571500" y="5300662"/>
            <a:ext cx="48482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2" name="Rectangle 201"/>
          <p:cNvSpPr/>
          <p:nvPr/>
        </p:nvSpPr>
        <p:spPr>
          <a:xfrm>
            <a:off x="571500" y="5653088"/>
            <a:ext cx="48482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3" name="TextBox 202"/>
          <p:cNvSpPr txBox="1"/>
          <p:nvPr/>
        </p:nvSpPr>
        <p:spPr>
          <a:xfrm>
            <a:off x="699135" y="5369052"/>
            <a:ext cx="229552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10</a:t>
            </a:r>
          </a:p>
        </p:txBody>
      </p:sp>
      <p:sp>
        <p:nvSpPr>
          <p:cNvPr id="204" name="Rectangle 203"/>
          <p:cNvSpPr/>
          <p:nvPr/>
        </p:nvSpPr>
        <p:spPr>
          <a:xfrm>
            <a:off x="1056322" y="53006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5" name="Rectangle 204"/>
          <p:cNvSpPr/>
          <p:nvPr/>
        </p:nvSpPr>
        <p:spPr>
          <a:xfrm>
            <a:off x="1056322" y="56530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6" name="Rounded Rectangle 205"/>
          <p:cNvSpPr/>
          <p:nvPr/>
        </p:nvSpPr>
        <p:spPr>
          <a:xfrm>
            <a:off x="1170622" y="5372100"/>
            <a:ext cx="457200" cy="219075"/>
          </a:xfrm>
          <a:prstGeom prst="roundRect">
            <a:avLst>
              <a:gd name="adj" fmla="val 13043"/>
            </a:avLst>
          </a:prstGeom>
          <a:solidFill>
            <a:srgbClr val="FFF3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9A6200"/>
                </a:solidFill>
                <a:latin typeface="BIZ UDPGothic"/>
                <a:ea typeface="BIZ UDPGothic"/>
              </a:rPr>
              <a:t>要検討</a:t>
            </a:r>
          </a:p>
        </p:txBody>
      </p:sp>
      <p:sp>
        <p:nvSpPr>
          <p:cNvPr id="207" name="Rectangle 206"/>
          <p:cNvSpPr/>
          <p:nvPr/>
        </p:nvSpPr>
        <p:spPr>
          <a:xfrm>
            <a:off x="1859280" y="5300662"/>
            <a:ext cx="4816792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8" name="Rectangle 207"/>
          <p:cNvSpPr/>
          <p:nvPr/>
        </p:nvSpPr>
        <p:spPr>
          <a:xfrm>
            <a:off x="1859280" y="5653088"/>
            <a:ext cx="481679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9" name="TextBox 208"/>
          <p:cNvSpPr txBox="1"/>
          <p:nvPr/>
        </p:nvSpPr>
        <p:spPr>
          <a:xfrm>
            <a:off x="1973580" y="5369052"/>
            <a:ext cx="390906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公開日は11月10日が候補で、確定していない。次回の会議で確認する。</a:t>
            </a:r>
          </a:p>
        </p:txBody>
      </p:sp>
      <p:sp>
        <p:nvSpPr>
          <p:cNvPr id="210" name="Rectangle 209"/>
          <p:cNvSpPr/>
          <p:nvPr/>
        </p:nvSpPr>
        <p:spPr>
          <a:xfrm>
            <a:off x="6676072" y="5300662"/>
            <a:ext cx="110394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1" name="Rectangle 210"/>
          <p:cNvSpPr/>
          <p:nvPr/>
        </p:nvSpPr>
        <p:spPr>
          <a:xfrm>
            <a:off x="6676072" y="5653088"/>
            <a:ext cx="110394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2" name="TextBox 211"/>
          <p:cNvSpPr txBox="1"/>
          <p:nvPr/>
        </p:nvSpPr>
        <p:spPr>
          <a:xfrm>
            <a:off x="6790372" y="536905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213" name="Rectangle 212"/>
          <p:cNvSpPr/>
          <p:nvPr/>
        </p:nvSpPr>
        <p:spPr>
          <a:xfrm>
            <a:off x="7780020" y="5300662"/>
            <a:ext cx="113061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4" name="Rectangle 213"/>
          <p:cNvSpPr/>
          <p:nvPr/>
        </p:nvSpPr>
        <p:spPr>
          <a:xfrm>
            <a:off x="7780020" y="5653088"/>
            <a:ext cx="113061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5" name="TextBox 214"/>
          <p:cNvSpPr txBox="1"/>
          <p:nvPr/>
        </p:nvSpPr>
        <p:spPr>
          <a:xfrm>
            <a:off x="7894320" y="5369052"/>
            <a:ext cx="1809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216" name="Rectangle 215"/>
          <p:cNvSpPr/>
          <p:nvPr/>
        </p:nvSpPr>
        <p:spPr>
          <a:xfrm>
            <a:off x="8910638" y="5300662"/>
            <a:ext cx="1906905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7" name="Rectangle 216"/>
          <p:cNvSpPr/>
          <p:nvPr/>
        </p:nvSpPr>
        <p:spPr>
          <a:xfrm>
            <a:off x="8910638" y="5653088"/>
            <a:ext cx="19069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8" name="TextBox 217"/>
          <p:cNvSpPr txBox="1"/>
          <p:nvPr/>
        </p:nvSpPr>
        <p:spPr>
          <a:xfrm>
            <a:off x="9024938" y="5369052"/>
            <a:ext cx="14097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01:18／TODO-5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10817542" y="5300662"/>
            <a:ext cx="802958" cy="361950"/>
          </a:xfrm>
          <a:prstGeom prst="rect">
            <a:avLst/>
          </a:prstGeom>
          <a:solidFill>
            <a:srgbClr val="F6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0" name="Rectangle 219"/>
          <p:cNvSpPr/>
          <p:nvPr/>
        </p:nvSpPr>
        <p:spPr>
          <a:xfrm>
            <a:off x="10817542" y="5653088"/>
            <a:ext cx="80295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1" name="TextBox 220"/>
          <p:cNvSpPr txBox="1"/>
          <p:nvPr/>
        </p:nvSpPr>
        <p:spPr>
          <a:xfrm>
            <a:off x="10931842" y="5369052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未着手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571500" y="5728716"/>
            <a:ext cx="529209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件数　決定 3 件　／　要検討 3 件　／　宿題 5 件　／　未完了 8 件　（議事内容の備考欄のタグから抽出）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10367962" y="6495479"/>
            <a:ext cx="1309688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9 /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2052638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06　決定・TODO 一覧（2/2）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727424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決定事項・要検討事項・TODO の一覧（担当・期限・該当箇所・状況）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1409700"/>
            <a:ext cx="485775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3528" wrap="none"/>
          <a:lstStyle/>
          <a:p>
            <a:pPr algn="ctr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No.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57275" y="1409700"/>
            <a:ext cx="804862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区分</a:t>
            </a:r>
          </a:p>
        </p:txBody>
      </p:sp>
      <p:sp>
        <p:nvSpPr>
          <p:cNvPr id="8" name="Rectangle 7"/>
          <p:cNvSpPr/>
          <p:nvPr/>
        </p:nvSpPr>
        <p:spPr>
          <a:xfrm>
            <a:off x="1862138" y="1409700"/>
            <a:ext cx="4829175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内容</a:t>
            </a:r>
          </a:p>
        </p:txBody>
      </p:sp>
      <p:sp>
        <p:nvSpPr>
          <p:cNvPr id="9" name="Rectangle 8"/>
          <p:cNvSpPr/>
          <p:nvPr/>
        </p:nvSpPr>
        <p:spPr>
          <a:xfrm>
            <a:off x="6691312" y="1409700"/>
            <a:ext cx="1106805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担当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（敬称略）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97165" y="1409700"/>
            <a:ext cx="1106805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期限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03970" y="1409700"/>
            <a:ext cx="1911668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該当箇所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815638" y="1409700"/>
            <a:ext cx="804862" cy="4953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14300" rIns="0" tIns="0" bIns="33528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FFFFFF"/>
                </a:solidFill>
                <a:latin typeface="BIZ UDPGothic"/>
                <a:ea typeface="BIZ UDPGothic"/>
              </a:rPr>
              <a:t>状況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1905000"/>
            <a:ext cx="485775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71500" y="2252662"/>
            <a:ext cx="48577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7708" y="1968627"/>
            <a:ext cx="21336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5B6472"/>
                </a:solidFill>
                <a:latin typeface="BIZ UDPGothic"/>
                <a:ea typeface="BIZ UDPGothic"/>
              </a:rPr>
              <a:t>11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57275" y="1905000"/>
            <a:ext cx="804862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057275" y="2252662"/>
            <a:ext cx="80486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1575" y="1971675"/>
            <a:ext cx="342900" cy="219075"/>
          </a:xfrm>
          <a:prstGeom prst="roundRect">
            <a:avLst>
              <a:gd name="adj" fmla="val 13043"/>
            </a:avLst>
          </a:prstGeom>
          <a:solidFill>
            <a:srgbClr val="E4EE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30099" wrap="none"/>
          <a:lstStyle/>
          <a:p>
            <a:pPr algn="ctr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1F5AA6"/>
                </a:solidFill>
                <a:latin typeface="BIZ UDPGothic"/>
                <a:ea typeface="BIZ UDPGothic"/>
              </a:rPr>
              <a:t>宿題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62138" y="1905000"/>
            <a:ext cx="4829175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62138" y="2252662"/>
            <a:ext cx="482917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976438" y="1968627"/>
            <a:ext cx="147256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予算と公開日を確認する。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91312" y="1905000"/>
            <a:ext cx="1106805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691312" y="2252662"/>
            <a:ext cx="11068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05612" y="1968627"/>
            <a:ext cx="55245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1B2A4A"/>
                </a:solidFill>
                <a:latin typeface="BIZ UDPGothic"/>
                <a:ea typeface="BIZ UDPGothic"/>
              </a:rPr>
              <a:t>担当未定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97165" y="1905000"/>
            <a:ext cx="1106805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797165" y="2252662"/>
            <a:ext cx="1106805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911465" y="1968627"/>
            <a:ext cx="67627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次回の会議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03970" y="1905000"/>
            <a:ext cx="1911668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03970" y="2252662"/>
            <a:ext cx="1911668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018270" y="1968627"/>
            <a:ext cx="1409700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発言 01:18／TODO-5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815638" y="1905000"/>
            <a:ext cx="804862" cy="3571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815638" y="2252662"/>
            <a:ext cx="804862" cy="9525"/>
          </a:xfrm>
          <a:prstGeom prst="rect">
            <a:avLst/>
          </a:prstGeom>
          <a:solidFill>
            <a:srgbClr val="D5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929938" y="1968627"/>
            <a:ext cx="428625" cy="2000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25"/>
              </a:lnSpc>
              <a:spcBef>
                <a:spcPts val="0"/>
              </a:spcBef>
              <a:spcAft>
                <a:spcPts val="0"/>
              </a:spcAft>
            </a:pPr>
            <a:r>
              <a:rPr sz="975" b="0" i="0">
                <a:solidFill>
                  <a:srgbClr val="333A45"/>
                </a:solidFill>
                <a:latin typeface="BIZ UDPGothic"/>
                <a:ea typeface="BIZ UDPGothic"/>
              </a:rPr>
              <a:t>未着手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1500" y="2328291"/>
            <a:ext cx="5292090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8A94A6"/>
                </a:solidFill>
                <a:latin typeface="BIZ UDPGothic"/>
                <a:ea typeface="BIZ UDPGothic"/>
              </a:rPr>
              <a:t>件数　決定 3 件　／　要検討 3 件　／　宿題 5 件　／　未完了 8 件　（議事内容の備考欄のタグから抽出）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01288" y="6495479"/>
            <a:ext cx="1376362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10 /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3576"/>
            <a:ext cx="196691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 spc="150">
                <a:solidFill>
                  <a:srgbClr val="2E75FF"/>
                </a:solidFill>
                <a:latin typeface="BIZ UDPGothic"/>
                <a:ea typeface="BIZ UDPGothic"/>
              </a:rPr>
              <a:t>07　話者ごとの発言（敬称略）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70179"/>
            <a:ext cx="2286000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B2A4A"/>
                </a:solidFill>
                <a:latin typeface="BIZ UDPGothic"/>
                <a:ea typeface="BIZ UDPGothic"/>
              </a:rPr>
              <a:t>各参加者の主な発言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62050"/>
            <a:ext cx="11049000" cy="1905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409700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9625" y="1613535"/>
            <a:ext cx="400050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佐藤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1966341"/>
            <a:ext cx="3102292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会議の目的は来場者へのフォローアップについて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決めること。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625" y="2461641"/>
            <a:ext cx="3080385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紹介動画と案内メールを用意する方針を示した。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2747391"/>
            <a:ext cx="3108008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11月4日までに動画の構成案を作成し、完成後に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皆さんへ共有する。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3242691"/>
            <a:ext cx="2980372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動画の長さを一分程度とし、11月6日の会議で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最終確認することを提案した。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1018" y="1409700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69142" y="1613535"/>
            <a:ext cx="400050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田中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9142" y="1966341"/>
            <a:ext cx="3017520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会場では製品デモを後から見たいという声が多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かったと説明した。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9142" y="2461641"/>
            <a:ext cx="3088958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構成案を受け取ってから動画を編集し、11月5日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に初稿を提出する。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9142" y="2956941"/>
            <a:ext cx="3037522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予算は未決定のため次回の会議で確認すると述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べた。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9142" y="3452241"/>
            <a:ext cx="2625090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公開前に製品ガイドのリンクを確認する。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9582" y="1409700"/>
            <a:ext cx="3530918" cy="4476750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 w="9525">
            <a:solidFill>
              <a:srgbClr val="D5DBE6"/>
            </a:solidFill>
          </a:ln>
          <a:effectLst>
            <a:outerShdw blurRad="133350" dist="38100" dir="5400000" algn="ctr" rotWithShape="0">
              <a:srgbClr val="1B2A4A">
                <a:alpha val="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708" y="1613535"/>
            <a:ext cx="568642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2A4A"/>
                </a:solidFill>
                <a:latin typeface="BIZ UDPGothic"/>
                <a:ea typeface="BIZ UDPGothic"/>
              </a:rPr>
              <a:t>Emily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708" y="1966341"/>
            <a:ext cx="3079432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短いデモ動画と簡単なフォローアップメールの用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意に賛同した。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7708" y="2461641"/>
            <a:ext cx="2983230" cy="2286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製品ガイドへのリンクを含めることを提案した。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7708" y="2747391"/>
            <a:ext cx="3109912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承認済みの動画構成案を受け取ってから、11月5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日までに英語の案内メール案を作成する。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7708" y="3242691"/>
            <a:ext cx="3071812" cy="4381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2E75FF"/>
                </a:solidFill>
                <a:latin typeface="BIZ UDPGothic"/>
                <a:ea typeface="BIZ UDPGothic"/>
              </a:rPr>
              <a:t>●</a:t>
            </a: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11月10日は公開日の候補であり、確定ではない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B6472"/>
                </a:solidFill>
                <a:latin typeface="BIZ UDPGothic"/>
                <a:ea typeface="BIZ UDPGothic"/>
              </a:rPr>
              <a:t>と確認した。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6495479"/>
            <a:ext cx="399859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出所：midori-meeting-elevenlabs-3speakers-20261026-140332.mp3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15575" y="6495479"/>
            <a:ext cx="136207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8A94A6"/>
                </a:solidFill>
                <a:latin typeface="BIZ UDPGothic"/>
                <a:ea typeface="BIZ UDPGothic"/>
              </a:rPr>
              <a:t>Bestllam 議事録　11 / 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みどりラボ 展示会フォローアップ会議</dc:title>
  <dc:subject/>
  <dc:creator>Bestllam</dc:creator>
  <cp:keywords/>
  <dc:description/>
  <cp:lastModifiedBy>Bestllam</cp:lastModifiedBy>
  <cp:revision>1</cp:revision>
  <dcterms:created xsi:type="dcterms:W3CDTF">2026-10-27T14:30:10Z</dcterms:created>
  <dcterms:modified xsi:type="dcterms:W3CDTF">2026-10-27T14:30:10Z</dcterms:modified>
  <cp:category/>
</cp:coreProperties>
</file>