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presProps" Target="presProp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CD88850-A144-4DC5-93D0-E42081C0547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F91D308-F18E-4B34-887C-9736D930493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F7531FB-118F-4FAA-BA1D-81100D498BA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A05FBDD-923C-4200-98F8-36EAFA68249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53973B4-3343-4F7D-888A-693555A1700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14927CF-F4DB-451E-AF7F-B01D9AD7FD5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DD9B244-93D7-4C4B-9B82-5CFCA099319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BD01A09-9333-4D0D-9656-9D6A1B98AAB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D2AF3C3-90F8-438E-A151-FC7E9CDF36A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FBBBAC8-FFD5-406E-A1A7-BBBB61A949F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863F9B6-9E1B-4A5C-ACD1-D8423B70C81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960B42F-19ED-4384-8142-A71691513471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64D9615-E2D9-4E19-A356-8F797A860C26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Second Outline Level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Third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154b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42" name="TextBox 2"/>
          <p:cNvSpPr/>
          <p:nvPr/>
        </p:nvSpPr>
        <p:spPr>
          <a:xfrm>
            <a:off x="762120" y="756360"/>
            <a:ext cx="22608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650"/>
              </a:lnSpc>
            </a:pPr>
            <a:r>
              <a:rPr b="0" lang="zh-CN" sz="1130" spc="-1" strike="noStrike">
                <a:solidFill>
                  <a:srgbClr val="c8e3d2"/>
                </a:solidFill>
                <a:latin typeface="BIZ UDPGothic"/>
                <a:ea typeface="BIZ UDPGothic"/>
              </a:rPr>
              <a:t>みどり文具 ｜ 社内打ち合わせ資料</a:t>
            </a:r>
            <a:endParaRPr b="0" lang="en-US" sz="113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43" name="TextBox 3"/>
          <p:cNvSpPr/>
          <p:nvPr/>
        </p:nvSpPr>
        <p:spPr>
          <a:xfrm>
            <a:off x="762120" y="1739520"/>
            <a:ext cx="3826800" cy="131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5100"/>
              </a:lnSpc>
            </a:pPr>
            <a:r>
              <a:rPr b="1" lang="zh-CN" sz="3900" spc="-1" strike="noStrike">
                <a:solidFill>
                  <a:srgbClr val="ffffff"/>
                </a:solidFill>
                <a:latin typeface="BIZ UDPGothic"/>
                <a:ea typeface="BIZ UDPGothic"/>
              </a:rPr>
              <a:t>冬のギフト</a:t>
            </a:r>
            <a:endParaRPr b="0" lang="en-US" sz="390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  <a:p>
            <a:pPr>
              <a:lnSpc>
                <a:spcPts val="5100"/>
              </a:lnSpc>
            </a:pPr>
            <a:r>
              <a:rPr b="1" lang="zh-CN" sz="3900" spc="-1" strike="noStrike">
                <a:solidFill>
                  <a:srgbClr val="ffffff"/>
                </a:solidFill>
                <a:latin typeface="BIZ UDPGothic"/>
                <a:ea typeface="BIZ UDPGothic"/>
              </a:rPr>
              <a:t>キャンペーン企画</a:t>
            </a:r>
            <a:endParaRPr b="0" lang="en-US" sz="390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44" name="TextBox 4"/>
          <p:cNvSpPr/>
          <p:nvPr/>
        </p:nvSpPr>
        <p:spPr>
          <a:xfrm>
            <a:off x="762120" y="3242160"/>
            <a:ext cx="399600" cy="26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950"/>
              </a:lnSpc>
            </a:pPr>
            <a:r>
              <a:rPr b="1" lang="zh-CN" sz="1350" spc="-1" strike="noStrike">
                <a:solidFill>
                  <a:srgbClr val="c8e3d2"/>
                </a:solidFill>
                <a:latin typeface="BIZ UDPGothic"/>
                <a:ea typeface="BIZ UDPGothic"/>
              </a:rPr>
              <a:t>目的</a:t>
            </a:r>
            <a:endParaRPr b="0" lang="en-US" sz="135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45" name="TextBox 5"/>
          <p:cNvSpPr/>
          <p:nvPr/>
        </p:nvSpPr>
        <p:spPr>
          <a:xfrm>
            <a:off x="762120" y="3518640"/>
            <a:ext cx="3786840" cy="66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551"/>
              </a:lnSpc>
            </a:pPr>
            <a:r>
              <a:rPr b="0" lang="zh-CN" sz="1650" spc="-1" strike="noStrike">
                <a:solidFill>
                  <a:srgbClr val="ffffff"/>
                </a:solidFill>
                <a:latin typeface="BIZ UDPGothic"/>
                <a:ea typeface="BIZ UDPGothic"/>
              </a:rPr>
              <a:t>「みどりマグ」を冬の贈り物として紹介し、</a:t>
            </a:r>
            <a:endParaRPr b="0" lang="en-US" sz="165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  <a:p>
            <a:pPr>
              <a:lnSpc>
                <a:spcPts val="2551"/>
              </a:lnSpc>
            </a:pPr>
            <a:r>
              <a:rPr b="0" lang="zh-CN" sz="1650" spc="-1" strike="noStrike">
                <a:solidFill>
                  <a:srgbClr val="ffffff"/>
                </a:solidFill>
                <a:latin typeface="BIZ UDPGothic"/>
                <a:ea typeface="BIZ UDPGothic"/>
              </a:rPr>
              <a:t>店舗と</a:t>
            </a:r>
            <a:r>
              <a:rPr b="0" lang="en-US" sz="1650" spc="-1" strike="noStrike">
                <a:solidFill>
                  <a:srgbClr val="ffffff"/>
                </a:solidFill>
                <a:latin typeface="BIZ UDPGothic"/>
                <a:ea typeface="BIZ UDPGothic"/>
              </a:rPr>
              <a:t>Web</a:t>
            </a:r>
            <a:r>
              <a:rPr b="0" lang="zh-CN" sz="1650" spc="-1" strike="noStrike">
                <a:solidFill>
                  <a:srgbClr val="ffffff"/>
                </a:solidFill>
                <a:latin typeface="BIZ UDPGothic"/>
                <a:ea typeface="BIZ UDPGothic"/>
              </a:rPr>
              <a:t>の両方で選びやすくする</a:t>
            </a:r>
            <a:endParaRPr b="0" lang="en-US" sz="165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46" name="Rectangle 6"/>
          <p:cNvSpPr/>
          <p:nvPr/>
        </p:nvSpPr>
        <p:spPr>
          <a:xfrm>
            <a:off x="762120" y="4476600"/>
            <a:ext cx="1428480" cy="418680"/>
          </a:xfrm>
          <a:prstGeom prst="rect">
            <a:avLst/>
          </a:prstGeom>
          <a:noFill/>
          <a:ln>
            <a:solidFill>
              <a:srgbClr val="c8e3d2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/>
        </p:style>
        <p:txBody>
          <a:bodyPr wrap="none" lIns="0" rIns="0" tIns="4680" bIns="0" anchor="ctr">
            <a:noAutofit/>
          </a:bodyPr>
          <a:p>
            <a:pPr algn="ctr">
              <a:lnSpc>
                <a:spcPts val="1199"/>
              </a:lnSpc>
            </a:pPr>
            <a:r>
              <a:rPr b="1" lang="zh-CN" sz="1200" spc="-1" strike="noStrike">
                <a:solidFill>
                  <a:srgbClr val="ffffff"/>
                </a:solidFill>
                <a:latin typeface="BIZ UDPGothic"/>
                <a:ea typeface="BIZ UDPGothic"/>
              </a:rPr>
              <a:t>架空の事例</a:t>
            </a:r>
            <a:endParaRPr b="0" lang="en-US" sz="120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47" name="TextBox 7"/>
          <p:cNvSpPr/>
          <p:nvPr/>
        </p:nvSpPr>
        <p:spPr>
          <a:xfrm>
            <a:off x="762120" y="6181200"/>
            <a:ext cx="2106720" cy="20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500"/>
              </a:lnSpc>
            </a:pPr>
            <a:r>
              <a:rPr b="0" lang="zh-CN" sz="980" spc="-1" strike="noStrike">
                <a:solidFill>
                  <a:srgbClr val="c8e3d2"/>
                </a:solidFill>
                <a:latin typeface="BIZ UDPGothic"/>
                <a:ea typeface="BIZ UDPGothic"/>
              </a:rPr>
              <a:t>営業・制作担当向け ｜ </a:t>
            </a:r>
            <a:r>
              <a:rPr b="0" lang="en-US" sz="980" spc="-1" strike="noStrike">
                <a:solidFill>
                  <a:srgbClr val="c8e3d2"/>
                </a:solidFill>
                <a:latin typeface="BIZ UDPGothic"/>
                <a:ea typeface="BIZ UDPGothic"/>
              </a:rPr>
              <a:t>2026</a:t>
            </a:r>
            <a:r>
              <a:rPr b="0" lang="zh-CN" sz="980" spc="-1" strike="noStrike">
                <a:solidFill>
                  <a:srgbClr val="c8e3d2"/>
                </a:solidFill>
                <a:latin typeface="BIZ UDPGothic"/>
                <a:ea typeface="BIZ UDPGothic"/>
              </a:rPr>
              <a:t>年</a:t>
            </a:r>
            <a:r>
              <a:rPr b="0" lang="en-US" sz="980" spc="-1" strike="noStrike">
                <a:solidFill>
                  <a:srgbClr val="c8e3d2"/>
                </a:solidFill>
                <a:latin typeface="BIZ UDPGothic"/>
                <a:ea typeface="BIZ UDPGothic"/>
              </a:rPr>
              <a:t>10</a:t>
            </a:r>
            <a:r>
              <a:rPr b="0" lang="zh-CN" sz="980" spc="-1" strike="noStrike">
                <a:solidFill>
                  <a:srgbClr val="c8e3d2"/>
                </a:solidFill>
                <a:latin typeface="BIZ UDPGothic"/>
                <a:ea typeface="BIZ UDPGothic"/>
              </a:rPr>
              <a:t>月</a:t>
            </a:r>
            <a:endParaRPr b="0" lang="en-US" sz="98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48" name="Oval 8"/>
          <p:cNvSpPr/>
          <p:nvPr/>
        </p:nvSpPr>
        <p:spPr>
          <a:xfrm>
            <a:off x="7238880" y="1238400"/>
            <a:ext cx="4190760" cy="4190760"/>
          </a:xfrm>
          <a:prstGeom prst="ellipse">
            <a:avLst/>
          </a:prstGeom>
          <a:solidFill>
            <a:srgbClr val="2e6a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49" name="Picture 9" descr="mug.jpg"/>
          <p:cNvPicPr/>
          <p:nvPr/>
        </p:nvPicPr>
        <p:blipFill>
          <a:blip r:embed="rId1"/>
          <a:stretch/>
        </p:blipFill>
        <p:spPr>
          <a:xfrm>
            <a:off x="7524720" y="1523880"/>
            <a:ext cx="3619080" cy="3619080"/>
          </a:xfrm>
          <a:prstGeom prst="rect">
            <a:avLst/>
          </a:prstGeom>
          <a:ln w="0">
            <a:noFill/>
          </a:ln>
        </p:spPr>
      </p:pic>
      <p:sp>
        <p:nvSpPr>
          <p:cNvPr id="50" name="TextBox 10"/>
          <p:cNvSpPr/>
          <p:nvPr/>
        </p:nvSpPr>
        <p:spPr>
          <a:xfrm>
            <a:off x="8514360" y="5719320"/>
            <a:ext cx="163980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1349"/>
              </a:lnSpc>
            </a:pPr>
            <a:r>
              <a:rPr b="0" lang="zh-CN" sz="900" spc="-1" strike="noStrike">
                <a:solidFill>
                  <a:srgbClr val="c8e3d2"/>
                </a:solidFill>
                <a:latin typeface="BIZ UDPGothic"/>
                <a:ea typeface="BIZ UDPGothic"/>
              </a:rPr>
              <a:t>商品写真：みどりマグ（イメージ）</a:t>
            </a:r>
            <a:endParaRPr b="0" lang="en-US" sz="90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2" name="TextBox 2"/>
          <p:cNvSpPr/>
          <p:nvPr/>
        </p:nvSpPr>
        <p:spPr>
          <a:xfrm>
            <a:off x="571680" y="413640"/>
            <a:ext cx="101700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349"/>
              </a:lnSpc>
            </a:pPr>
            <a:r>
              <a:rPr b="1" lang="en-US" sz="980" spc="72" strike="noStrike">
                <a:solidFill>
                  <a:srgbClr val="42765b"/>
                </a:solidFill>
                <a:latin typeface="BIZ UDPGothic"/>
                <a:ea typeface="BIZ UDPGothic"/>
              </a:rPr>
              <a:t>01 </a:t>
            </a:r>
            <a:r>
              <a:rPr b="1" lang="zh-CN" sz="980" spc="72" strike="noStrike">
                <a:solidFill>
                  <a:srgbClr val="42765b"/>
                </a:solidFill>
                <a:latin typeface="BIZ UDPGothic"/>
                <a:ea typeface="BIZ UDPGothic"/>
              </a:rPr>
              <a:t>｜ 実施施策</a:t>
            </a:r>
            <a:endParaRPr b="0" lang="en-US" sz="98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53" name="TextBox 3"/>
          <p:cNvSpPr/>
          <p:nvPr/>
        </p:nvSpPr>
        <p:spPr>
          <a:xfrm>
            <a:off x="571680" y="670320"/>
            <a:ext cx="7676640" cy="38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</a:pPr>
            <a:r>
              <a:rPr b="1" lang="zh-CN" sz="1950" spc="-1" strike="noStrike">
                <a:solidFill>
                  <a:srgbClr val="154b38"/>
                </a:solidFill>
                <a:latin typeface="BIZ UDPGothic"/>
                <a:ea typeface="BIZ UDPGothic"/>
              </a:rPr>
              <a:t>店舗・</a:t>
            </a:r>
            <a:r>
              <a:rPr b="1" lang="en-US" sz="1950" spc="-1" strike="noStrike">
                <a:solidFill>
                  <a:srgbClr val="154b38"/>
                </a:solidFill>
                <a:latin typeface="BIZ UDPGothic"/>
                <a:ea typeface="BIZ UDPGothic"/>
              </a:rPr>
              <a:t>Web</a:t>
            </a:r>
            <a:r>
              <a:rPr b="1" lang="zh-CN" sz="1950" spc="-1" strike="noStrike">
                <a:solidFill>
                  <a:srgbClr val="154b38"/>
                </a:solidFill>
                <a:latin typeface="BIZ UDPGothic"/>
                <a:ea typeface="BIZ UDPGothic"/>
              </a:rPr>
              <a:t>・メールの</a:t>
            </a:r>
            <a:r>
              <a:rPr b="1" lang="en-US" sz="1950" spc="-1" strike="noStrike">
                <a:solidFill>
                  <a:srgbClr val="154b38"/>
                </a:solidFill>
                <a:latin typeface="BIZ UDPGothic"/>
                <a:ea typeface="BIZ UDPGothic"/>
              </a:rPr>
              <a:t>3</a:t>
            </a:r>
            <a:r>
              <a:rPr b="1" lang="zh-CN" sz="1950" spc="-1" strike="noStrike">
                <a:solidFill>
                  <a:srgbClr val="154b38"/>
                </a:solidFill>
                <a:latin typeface="BIZ UDPGothic"/>
                <a:ea typeface="BIZ UDPGothic"/>
              </a:rPr>
              <a:t>つの接点で、みどりマグを贈り物として届ける。</a:t>
            </a:r>
            <a:endParaRPr b="0" lang="en-US" sz="195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54" name="Rectangle 4"/>
          <p:cNvSpPr/>
          <p:nvPr/>
        </p:nvSpPr>
        <p:spPr>
          <a:xfrm>
            <a:off x="571680" y="1143000"/>
            <a:ext cx="11048760" cy="18720"/>
          </a:xfrm>
          <a:prstGeom prst="rect">
            <a:avLst/>
          </a:prstGeom>
          <a:solidFill>
            <a:srgbClr val="154b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25920" bIns="-2592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55" name="Picture 5" descr="mug.jpg"/>
          <p:cNvPicPr/>
          <p:nvPr/>
        </p:nvPicPr>
        <p:blipFill>
          <a:blip r:embed="rId1"/>
          <a:stretch/>
        </p:blipFill>
        <p:spPr>
          <a:xfrm>
            <a:off x="571680" y="1409760"/>
            <a:ext cx="3047760" cy="3809520"/>
          </a:xfrm>
          <a:prstGeom prst="rect">
            <a:avLst/>
          </a:prstGeom>
          <a:ln w="0">
            <a:noFill/>
          </a:ln>
        </p:spPr>
      </p:pic>
      <p:sp>
        <p:nvSpPr>
          <p:cNvPr id="56" name="TextBox 6"/>
          <p:cNvSpPr/>
          <p:nvPr/>
        </p:nvSpPr>
        <p:spPr>
          <a:xfrm>
            <a:off x="571680" y="5338080"/>
            <a:ext cx="1112040" cy="36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349"/>
              </a:lnSpc>
            </a:pPr>
            <a:r>
              <a:rPr b="0" lang="zh-CN" sz="900" spc="-1" strike="noStrike">
                <a:solidFill>
                  <a:srgbClr val="64776b"/>
                </a:solidFill>
                <a:latin typeface="BIZ UDPGothic"/>
                <a:ea typeface="BIZ UDPGothic"/>
              </a:rPr>
              <a:t>対象商品：みどりマグ</a:t>
            </a:r>
            <a:endParaRPr b="0" lang="en-US" sz="90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  <a:p>
            <a:pPr>
              <a:lnSpc>
                <a:spcPts val="1349"/>
              </a:lnSpc>
            </a:pPr>
            <a:r>
              <a:rPr b="0" lang="zh-CN" sz="900" spc="-1" strike="noStrike">
                <a:solidFill>
                  <a:srgbClr val="64776b"/>
                </a:solidFill>
                <a:latin typeface="BIZ UDPGothic"/>
                <a:ea typeface="BIZ UDPGothic"/>
              </a:rPr>
              <a:t>（写真はイメージ）</a:t>
            </a:r>
            <a:endParaRPr b="0" lang="en-US" sz="90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57" name="Rounded Rectangle 7"/>
          <p:cNvSpPr/>
          <p:nvPr/>
        </p:nvSpPr>
        <p:spPr>
          <a:xfrm>
            <a:off x="3848040" y="1409760"/>
            <a:ext cx="7772040" cy="1359000"/>
          </a:xfrm>
          <a:prstGeom prst="roundRect">
            <a:avLst>
              <a:gd name="adj" fmla="val 5606"/>
            </a:avLst>
          </a:prstGeom>
          <a:solidFill>
            <a:srgbClr val="eaf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8" name="TextBox 8"/>
          <p:cNvSpPr/>
          <p:nvPr/>
        </p:nvSpPr>
        <p:spPr>
          <a:xfrm>
            <a:off x="4114800" y="1845360"/>
            <a:ext cx="84060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349"/>
              </a:lnSpc>
            </a:pPr>
            <a:r>
              <a:rPr b="1" lang="en-US" sz="980" spc="-1" strike="noStrike">
                <a:solidFill>
                  <a:srgbClr val="42765b"/>
                </a:solidFill>
                <a:latin typeface="BIZ UDPGothic"/>
                <a:ea typeface="BIZ UDPGothic"/>
              </a:rPr>
              <a:t>01 / STORE</a:t>
            </a:r>
            <a:endParaRPr b="0" lang="en-US" sz="98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59" name="TextBox 9"/>
          <p:cNvSpPr/>
          <p:nvPr/>
        </p:nvSpPr>
        <p:spPr>
          <a:xfrm>
            <a:off x="4114800" y="2082960"/>
            <a:ext cx="1205640" cy="26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950"/>
              </a:lnSpc>
            </a:pPr>
            <a:r>
              <a:rPr b="1" lang="zh-CN" sz="1350" spc="-1" strike="noStrike">
                <a:solidFill>
                  <a:srgbClr val="154b38"/>
                </a:solidFill>
                <a:latin typeface="BIZ UDPGothic"/>
                <a:ea typeface="BIZ UDPGothic"/>
              </a:rPr>
              <a:t>店舗のギフト棚</a:t>
            </a:r>
            <a:endParaRPr b="0" lang="en-US" sz="135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60" name="TextBox 10"/>
          <p:cNvSpPr/>
          <p:nvPr/>
        </p:nvSpPr>
        <p:spPr>
          <a:xfrm>
            <a:off x="6000840" y="1850040"/>
            <a:ext cx="2637000" cy="47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800"/>
              </a:lnSpc>
            </a:pPr>
            <a:r>
              <a:rPr b="0" lang="zh-CN" sz="1130" spc="-1" strike="noStrike">
                <a:solidFill>
                  <a:srgbClr val="26382f"/>
                </a:solidFill>
                <a:latin typeface="BIZ UDPGothic"/>
                <a:ea typeface="BIZ UDPGothic"/>
              </a:rPr>
              <a:t>店頭にギフト棚を設け、みどりマグを</a:t>
            </a:r>
            <a:endParaRPr b="0" lang="en-US" sz="113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  <a:p>
            <a:pPr>
              <a:lnSpc>
                <a:spcPts val="1800"/>
              </a:lnSpc>
            </a:pPr>
            <a:r>
              <a:rPr b="0" lang="zh-CN" sz="1130" spc="-1" strike="noStrike">
                <a:solidFill>
                  <a:srgbClr val="26382f"/>
                </a:solidFill>
                <a:latin typeface="BIZ UDPGothic"/>
                <a:ea typeface="BIZ UDPGothic"/>
              </a:rPr>
              <a:t>包装見本と並べて贈り物として提案する。</a:t>
            </a:r>
            <a:endParaRPr b="0" lang="en-US" sz="113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61" name="Rounded Rectangle 11"/>
          <p:cNvSpPr/>
          <p:nvPr/>
        </p:nvSpPr>
        <p:spPr>
          <a:xfrm>
            <a:off x="3848040" y="2959560"/>
            <a:ext cx="7772040" cy="1378080"/>
          </a:xfrm>
          <a:prstGeom prst="roundRect">
            <a:avLst>
              <a:gd name="adj" fmla="val 5528"/>
            </a:avLst>
          </a:prstGeom>
          <a:solidFill>
            <a:srgbClr val="ffffff"/>
          </a:solidFill>
          <a:ln>
            <a:solidFill>
              <a:srgbClr val="d7e4db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62" name="TextBox 12"/>
          <p:cNvSpPr/>
          <p:nvPr/>
        </p:nvSpPr>
        <p:spPr>
          <a:xfrm>
            <a:off x="4124160" y="3404520"/>
            <a:ext cx="69480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349"/>
              </a:lnSpc>
            </a:pPr>
            <a:r>
              <a:rPr b="1" lang="en-US" sz="980" spc="-1" strike="noStrike">
                <a:solidFill>
                  <a:srgbClr val="42765b"/>
                </a:solidFill>
                <a:latin typeface="BIZ UDPGothic"/>
                <a:ea typeface="BIZ UDPGothic"/>
              </a:rPr>
              <a:t>02 / WEB</a:t>
            </a:r>
            <a:endParaRPr b="0" lang="en-US" sz="98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63" name="TextBox 13"/>
          <p:cNvSpPr/>
          <p:nvPr/>
        </p:nvSpPr>
        <p:spPr>
          <a:xfrm>
            <a:off x="4124160" y="3642480"/>
            <a:ext cx="1477800" cy="26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950"/>
              </a:lnSpc>
            </a:pPr>
            <a:r>
              <a:rPr b="1" lang="en-US" sz="1350" spc="-1" strike="noStrike">
                <a:solidFill>
                  <a:srgbClr val="154b38"/>
                </a:solidFill>
                <a:latin typeface="BIZ UDPGothic"/>
                <a:ea typeface="BIZ UDPGothic"/>
              </a:rPr>
              <a:t>Web</a:t>
            </a:r>
            <a:r>
              <a:rPr b="1" lang="zh-CN" sz="1350" spc="-1" strike="noStrike">
                <a:solidFill>
                  <a:srgbClr val="154b38"/>
                </a:solidFill>
                <a:latin typeface="BIZ UDPGothic"/>
                <a:ea typeface="BIZ UDPGothic"/>
              </a:rPr>
              <a:t>の特集ページ</a:t>
            </a:r>
            <a:endParaRPr b="0" lang="en-US" sz="135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64" name="TextBox 14"/>
          <p:cNvSpPr/>
          <p:nvPr/>
        </p:nvSpPr>
        <p:spPr>
          <a:xfrm>
            <a:off x="6010200" y="3409200"/>
            <a:ext cx="2541960" cy="47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800"/>
              </a:lnSpc>
            </a:pPr>
            <a:r>
              <a:rPr b="0" lang="zh-CN" sz="1130" spc="-1" strike="noStrike">
                <a:solidFill>
                  <a:srgbClr val="26382f"/>
                </a:solidFill>
                <a:latin typeface="BIZ UDPGothic"/>
                <a:ea typeface="BIZ UDPGothic"/>
              </a:rPr>
              <a:t>冬のギフト特集ページを公開し、</a:t>
            </a:r>
            <a:endParaRPr b="0" lang="en-US" sz="113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  <a:p>
            <a:pPr>
              <a:lnSpc>
                <a:spcPts val="1800"/>
              </a:lnSpc>
            </a:pPr>
            <a:r>
              <a:rPr b="0" lang="zh-CN" sz="1130" spc="-1" strike="noStrike">
                <a:solidFill>
                  <a:srgbClr val="26382f"/>
                </a:solidFill>
                <a:latin typeface="BIZ UDPGothic"/>
                <a:ea typeface="BIZ UDPGothic"/>
              </a:rPr>
              <a:t>商品写真と贈る場面の紹介を掲載する。</a:t>
            </a:r>
            <a:endParaRPr b="0" lang="en-US" sz="113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65" name="Rounded Rectangle 15"/>
          <p:cNvSpPr/>
          <p:nvPr/>
        </p:nvSpPr>
        <p:spPr>
          <a:xfrm>
            <a:off x="3848040" y="4527360"/>
            <a:ext cx="7772040" cy="1359000"/>
          </a:xfrm>
          <a:prstGeom prst="roundRect">
            <a:avLst>
              <a:gd name="adj" fmla="val 5606"/>
            </a:avLst>
          </a:prstGeom>
          <a:solidFill>
            <a:srgbClr val="eaf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66" name="TextBox 16"/>
          <p:cNvSpPr/>
          <p:nvPr/>
        </p:nvSpPr>
        <p:spPr>
          <a:xfrm>
            <a:off x="4114800" y="4963680"/>
            <a:ext cx="73980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349"/>
              </a:lnSpc>
            </a:pPr>
            <a:r>
              <a:rPr b="1" lang="en-US" sz="980" spc="-1" strike="noStrike">
                <a:solidFill>
                  <a:srgbClr val="42765b"/>
                </a:solidFill>
                <a:latin typeface="BIZ UDPGothic"/>
                <a:ea typeface="BIZ UDPGothic"/>
              </a:rPr>
              <a:t>03 / MAIL</a:t>
            </a:r>
            <a:endParaRPr b="0" lang="en-US" sz="98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67" name="TextBox 17"/>
          <p:cNvSpPr/>
          <p:nvPr/>
        </p:nvSpPr>
        <p:spPr>
          <a:xfrm>
            <a:off x="4114800" y="5201640"/>
            <a:ext cx="1407600" cy="26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950"/>
              </a:lnSpc>
            </a:pPr>
            <a:r>
              <a:rPr b="1" lang="zh-CN" sz="1350" spc="-1" strike="noStrike">
                <a:solidFill>
                  <a:srgbClr val="154b38"/>
                </a:solidFill>
                <a:latin typeface="BIZ UDPGothic"/>
                <a:ea typeface="BIZ UDPGothic"/>
              </a:rPr>
              <a:t>購入者向けメール</a:t>
            </a:r>
            <a:endParaRPr b="0" lang="en-US" sz="135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68" name="TextBox 18"/>
          <p:cNvSpPr/>
          <p:nvPr/>
        </p:nvSpPr>
        <p:spPr>
          <a:xfrm>
            <a:off x="6000840" y="4968720"/>
            <a:ext cx="2622960" cy="47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800"/>
              </a:lnSpc>
            </a:pPr>
            <a:r>
              <a:rPr b="0" lang="zh-CN" sz="1130" spc="-1" strike="noStrike">
                <a:solidFill>
                  <a:srgbClr val="26382f"/>
                </a:solidFill>
                <a:latin typeface="BIZ UDPGothic"/>
                <a:ea typeface="BIZ UDPGothic"/>
              </a:rPr>
              <a:t>これまでの購入者へ案内メールを送り、</a:t>
            </a:r>
            <a:endParaRPr b="0" lang="en-US" sz="113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  <a:p>
            <a:pPr>
              <a:lnSpc>
                <a:spcPts val="1800"/>
              </a:lnSpc>
            </a:pPr>
            <a:r>
              <a:rPr b="0" lang="zh-CN" sz="1130" spc="-1" strike="noStrike">
                <a:solidFill>
                  <a:srgbClr val="26382f"/>
                </a:solidFill>
                <a:latin typeface="BIZ UDPGothic"/>
                <a:ea typeface="BIZ UDPGothic"/>
              </a:rPr>
              <a:t>特集ページと店舗のギフト棚へ誘導する。</a:t>
            </a:r>
            <a:endParaRPr b="0" lang="en-US" sz="113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69" name="TextBox 19"/>
          <p:cNvSpPr/>
          <p:nvPr/>
        </p:nvSpPr>
        <p:spPr>
          <a:xfrm>
            <a:off x="571680" y="6495480"/>
            <a:ext cx="3072240" cy="17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199"/>
              </a:lnSpc>
            </a:pPr>
            <a:r>
              <a:rPr b="0" lang="zh-CN" sz="820" spc="-1" strike="noStrike">
                <a:solidFill>
                  <a:srgbClr val="64776b"/>
                </a:solidFill>
                <a:latin typeface="BIZ UDPGothic"/>
                <a:ea typeface="BIZ UDPGothic"/>
              </a:rPr>
              <a:t>注：本資料は架空の事例です。販売実績・価格は記載していません。</a:t>
            </a:r>
            <a:endParaRPr b="0" lang="en-US" sz="82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70" name="TextBox 20"/>
          <p:cNvSpPr/>
          <p:nvPr/>
        </p:nvSpPr>
        <p:spPr>
          <a:xfrm>
            <a:off x="10762200" y="6495480"/>
            <a:ext cx="915120" cy="17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199"/>
              </a:lnSpc>
            </a:pPr>
            <a:r>
              <a:rPr b="0" lang="zh-CN" sz="820" spc="-1" strike="noStrike">
                <a:solidFill>
                  <a:srgbClr val="64776b"/>
                </a:solidFill>
                <a:latin typeface="BIZ UDPGothic"/>
                <a:ea typeface="BIZ UDPGothic"/>
              </a:rPr>
              <a:t>みどり文具　</a:t>
            </a:r>
            <a:r>
              <a:rPr b="0" lang="en-US" sz="820" spc="-1" strike="noStrike">
                <a:solidFill>
                  <a:srgbClr val="64776b"/>
                </a:solidFill>
                <a:latin typeface="BIZ UDPGothic"/>
                <a:ea typeface="BIZ UDPGothic"/>
              </a:rPr>
              <a:t>2 / 3</a:t>
            </a:r>
            <a:endParaRPr b="0" lang="en-US" sz="82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2" name="TextBox 2"/>
          <p:cNvSpPr/>
          <p:nvPr/>
        </p:nvSpPr>
        <p:spPr>
          <a:xfrm>
            <a:off x="571680" y="413640"/>
            <a:ext cx="89892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349"/>
              </a:lnSpc>
            </a:pPr>
            <a:r>
              <a:rPr b="1" lang="en-US" sz="980" spc="72" strike="noStrike">
                <a:solidFill>
                  <a:srgbClr val="42765b"/>
                </a:solidFill>
                <a:latin typeface="BIZ UDPGothic"/>
                <a:ea typeface="BIZ UDPGothic"/>
              </a:rPr>
              <a:t>02 </a:t>
            </a:r>
            <a:r>
              <a:rPr b="1" lang="zh-CN" sz="980" spc="72" strike="noStrike">
                <a:solidFill>
                  <a:srgbClr val="42765b"/>
                </a:solidFill>
                <a:latin typeface="BIZ UDPGothic"/>
                <a:ea typeface="BIZ UDPGothic"/>
              </a:rPr>
              <a:t>｜ 予定表</a:t>
            </a:r>
            <a:endParaRPr b="0" lang="en-US" sz="98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73" name="TextBox 3"/>
          <p:cNvSpPr/>
          <p:nvPr/>
        </p:nvSpPr>
        <p:spPr>
          <a:xfrm>
            <a:off x="571680" y="670320"/>
            <a:ext cx="7088040" cy="38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</a:pPr>
            <a:r>
              <a:rPr b="1" lang="en-US" sz="1950" spc="-1" strike="noStrike">
                <a:solidFill>
                  <a:srgbClr val="154b38"/>
                </a:solidFill>
                <a:latin typeface="BIZ UDPGothic"/>
                <a:ea typeface="BIZ UDPGothic"/>
              </a:rPr>
              <a:t>11</a:t>
            </a:r>
            <a:r>
              <a:rPr b="1" lang="zh-CN" sz="1950" spc="-1" strike="noStrike">
                <a:solidFill>
                  <a:srgbClr val="154b38"/>
                </a:solidFill>
                <a:latin typeface="BIZ UDPGothic"/>
                <a:ea typeface="BIZ UDPGothic"/>
              </a:rPr>
              <a:t>月</a:t>
            </a:r>
            <a:r>
              <a:rPr b="1" lang="en-US" sz="1950" spc="-1" strike="noStrike">
                <a:solidFill>
                  <a:srgbClr val="154b38"/>
                </a:solidFill>
                <a:latin typeface="BIZ UDPGothic"/>
                <a:ea typeface="BIZ UDPGothic"/>
              </a:rPr>
              <a:t>4</a:t>
            </a:r>
            <a:r>
              <a:rPr b="1" lang="zh-CN" sz="1950" spc="-1" strike="noStrike">
                <a:solidFill>
                  <a:srgbClr val="154b38"/>
                </a:solidFill>
                <a:latin typeface="BIZ UDPGothic"/>
                <a:ea typeface="BIZ UDPGothic"/>
              </a:rPr>
              <a:t>日に素材準備、</a:t>
            </a:r>
            <a:r>
              <a:rPr b="1" lang="en-US" sz="1950" spc="-1" strike="noStrike">
                <a:solidFill>
                  <a:srgbClr val="154b38"/>
                </a:solidFill>
                <a:latin typeface="BIZ UDPGothic"/>
                <a:ea typeface="BIZ UDPGothic"/>
              </a:rPr>
              <a:t>11</a:t>
            </a:r>
            <a:r>
              <a:rPr b="1" lang="zh-CN" sz="1950" spc="-1" strike="noStrike">
                <a:solidFill>
                  <a:srgbClr val="154b38"/>
                </a:solidFill>
                <a:latin typeface="BIZ UDPGothic"/>
                <a:ea typeface="BIZ UDPGothic"/>
              </a:rPr>
              <a:t>日に社内確認を行い、</a:t>
            </a:r>
            <a:r>
              <a:rPr b="1" lang="en-US" sz="1950" spc="-1" strike="noStrike">
                <a:solidFill>
                  <a:srgbClr val="154b38"/>
                </a:solidFill>
                <a:latin typeface="BIZ UDPGothic"/>
                <a:ea typeface="BIZ UDPGothic"/>
              </a:rPr>
              <a:t>18</a:t>
            </a:r>
            <a:r>
              <a:rPr b="1" lang="zh-CN" sz="1950" spc="-1" strike="noStrike">
                <a:solidFill>
                  <a:srgbClr val="154b38"/>
                </a:solidFill>
                <a:latin typeface="BIZ UDPGothic"/>
                <a:ea typeface="BIZ UDPGothic"/>
              </a:rPr>
              <a:t>日に公開する。</a:t>
            </a:r>
            <a:endParaRPr b="0" lang="en-US" sz="195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74" name="Rectangle 4"/>
          <p:cNvSpPr/>
          <p:nvPr/>
        </p:nvSpPr>
        <p:spPr>
          <a:xfrm>
            <a:off x="571680" y="1143000"/>
            <a:ext cx="11048760" cy="18720"/>
          </a:xfrm>
          <a:prstGeom prst="rect">
            <a:avLst/>
          </a:prstGeom>
          <a:solidFill>
            <a:srgbClr val="154b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25920" bIns="-2592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5" name="Rectangle 5"/>
          <p:cNvSpPr/>
          <p:nvPr/>
        </p:nvSpPr>
        <p:spPr>
          <a:xfrm>
            <a:off x="2333520" y="1666800"/>
            <a:ext cx="7524360" cy="18720"/>
          </a:xfrm>
          <a:prstGeom prst="rect">
            <a:avLst/>
          </a:prstGeom>
          <a:solidFill>
            <a:srgbClr val="d7e4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25920" bIns="-2592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6" name="Oval 6"/>
          <p:cNvSpPr/>
          <p:nvPr/>
        </p:nvSpPr>
        <p:spPr>
          <a:xfrm>
            <a:off x="2162160" y="1504800"/>
            <a:ext cx="342720" cy="342720"/>
          </a:xfrm>
          <a:prstGeom prst="ellipse">
            <a:avLst/>
          </a:prstGeom>
          <a:solidFill>
            <a:srgbClr val="154b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/>
        </p:style>
        <p:txBody>
          <a:bodyPr wrap="none" lIns="0" rIns="0" tIns="4680" bIns="0" anchor="ctr">
            <a:noAutofit/>
          </a:bodyPr>
          <a:p>
            <a:pPr algn="ctr">
              <a:lnSpc>
                <a:spcPts val="1199"/>
              </a:lnSpc>
            </a:pPr>
            <a:r>
              <a:rPr b="1" lang="en-US" sz="1200" spc="-1" strike="noStrike">
                <a:solidFill>
                  <a:srgbClr val="ffffff"/>
                </a:solidFill>
                <a:latin typeface="BIZ UDPGothic"/>
                <a:ea typeface="BIZ UDPGothic"/>
              </a:rPr>
              <a:t>1</a:t>
            </a:r>
            <a:endParaRPr b="0" lang="en-US" sz="1200" spc="-1" strike="noStrike">
              <a:solidFill>
                <a:srgbClr val="ffffff"/>
              </a:solidFill>
              <a:latin typeface="BIZ UDPGothic"/>
              <a:ea typeface="BIZ UDPGothic"/>
            </a:endParaRPr>
          </a:p>
        </p:txBody>
      </p:sp>
      <p:sp>
        <p:nvSpPr>
          <p:cNvPr id="77" name="Oval 7"/>
          <p:cNvSpPr/>
          <p:nvPr/>
        </p:nvSpPr>
        <p:spPr>
          <a:xfrm>
            <a:off x="5924520" y="1504800"/>
            <a:ext cx="342720" cy="342720"/>
          </a:xfrm>
          <a:prstGeom prst="ellipse">
            <a:avLst/>
          </a:prstGeom>
          <a:solidFill>
            <a:srgbClr val="154b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/>
        </p:style>
        <p:txBody>
          <a:bodyPr wrap="none" lIns="0" rIns="0" tIns="4680" bIns="0" anchor="ctr">
            <a:noAutofit/>
          </a:bodyPr>
          <a:p>
            <a:pPr algn="ctr">
              <a:lnSpc>
                <a:spcPts val="1199"/>
              </a:lnSpc>
            </a:pPr>
            <a:r>
              <a:rPr b="1" lang="en-US" sz="1200" spc="-1" strike="noStrike">
                <a:solidFill>
                  <a:srgbClr val="ffffff"/>
                </a:solidFill>
                <a:latin typeface="BIZ UDPGothic"/>
                <a:ea typeface="BIZ UDPGothic"/>
              </a:rPr>
              <a:t>2</a:t>
            </a:r>
            <a:endParaRPr b="0" lang="en-US" sz="1200" spc="-1" strike="noStrike">
              <a:solidFill>
                <a:srgbClr val="ffffff"/>
              </a:solidFill>
              <a:latin typeface="BIZ UDPGothic"/>
              <a:ea typeface="BIZ UDPGothic"/>
            </a:endParaRPr>
          </a:p>
        </p:txBody>
      </p:sp>
      <p:sp>
        <p:nvSpPr>
          <p:cNvPr id="78" name="Oval 8"/>
          <p:cNvSpPr/>
          <p:nvPr/>
        </p:nvSpPr>
        <p:spPr>
          <a:xfrm>
            <a:off x="9686880" y="1504800"/>
            <a:ext cx="342720" cy="342720"/>
          </a:xfrm>
          <a:prstGeom prst="ellipse">
            <a:avLst/>
          </a:prstGeom>
          <a:solidFill>
            <a:srgbClr val="154b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/>
        </p:style>
        <p:txBody>
          <a:bodyPr wrap="none" lIns="0" rIns="0" tIns="4680" bIns="0" anchor="ctr">
            <a:noAutofit/>
          </a:bodyPr>
          <a:p>
            <a:pPr algn="ctr">
              <a:lnSpc>
                <a:spcPts val="1199"/>
              </a:lnSpc>
            </a:pPr>
            <a:r>
              <a:rPr b="1" lang="en-US" sz="1200" spc="-1" strike="noStrike">
                <a:solidFill>
                  <a:srgbClr val="ffffff"/>
                </a:solidFill>
                <a:latin typeface="BIZ UDPGothic"/>
                <a:ea typeface="BIZ UDPGothic"/>
              </a:rPr>
              <a:t>3</a:t>
            </a:r>
            <a:endParaRPr b="0" lang="en-US" sz="1200" spc="-1" strike="noStrike">
              <a:solidFill>
                <a:srgbClr val="ffffff"/>
              </a:solidFill>
              <a:latin typeface="BIZ UDPGothic"/>
              <a:ea typeface="BIZ UDPGothic"/>
            </a:endParaRPr>
          </a:p>
        </p:txBody>
      </p:sp>
      <p:sp>
        <p:nvSpPr>
          <p:cNvPr id="79" name="Rounded Rectangle 9"/>
          <p:cNvSpPr/>
          <p:nvPr/>
        </p:nvSpPr>
        <p:spPr>
          <a:xfrm>
            <a:off x="571680" y="2171880"/>
            <a:ext cx="3530520" cy="3714480"/>
          </a:xfrm>
          <a:prstGeom prst="roundRect">
            <a:avLst>
              <a:gd name="adj" fmla="val 2158"/>
            </a:avLst>
          </a:prstGeom>
          <a:solidFill>
            <a:srgbClr val="eaf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0" name="TextBox 10"/>
          <p:cNvSpPr/>
          <p:nvPr/>
        </p:nvSpPr>
        <p:spPr>
          <a:xfrm>
            <a:off x="838080" y="2432880"/>
            <a:ext cx="53388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349"/>
              </a:lnSpc>
            </a:pPr>
            <a:r>
              <a:rPr b="1" lang="en-US" sz="980" spc="-1" strike="noStrike">
                <a:solidFill>
                  <a:srgbClr val="42765b"/>
                </a:solidFill>
                <a:latin typeface="BIZ UDPGothic"/>
                <a:ea typeface="BIZ UDPGothic"/>
              </a:rPr>
              <a:t>STEP 1</a:t>
            </a:r>
            <a:endParaRPr b="0" lang="en-US" sz="98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81" name="TextBox 11"/>
          <p:cNvSpPr/>
          <p:nvPr/>
        </p:nvSpPr>
        <p:spPr>
          <a:xfrm>
            <a:off x="838080" y="2751840"/>
            <a:ext cx="1359720" cy="49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3779"/>
              </a:lnSpc>
            </a:pPr>
            <a:r>
              <a:rPr b="1" lang="en-US" sz="3000" spc="-1" strike="noStrike">
                <a:solidFill>
                  <a:srgbClr val="154b38"/>
                </a:solidFill>
                <a:latin typeface="BIZ UDPGothic"/>
                <a:ea typeface="BIZ UDPGothic"/>
              </a:rPr>
              <a:t>11/4</a:t>
            </a:r>
            <a:r>
              <a:rPr b="1" lang="zh-CN" sz="1350" spc="-1" strike="noStrike">
                <a:solidFill>
                  <a:srgbClr val="154b38"/>
                </a:solidFill>
                <a:latin typeface="BIZ UDPGothic"/>
                <a:ea typeface="BIZ UDPGothic"/>
              </a:rPr>
              <a:t>（水）</a:t>
            </a:r>
            <a:endParaRPr b="0" lang="en-US" sz="135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82" name="TextBox 12"/>
          <p:cNvSpPr/>
          <p:nvPr/>
        </p:nvSpPr>
        <p:spPr>
          <a:xfrm>
            <a:off x="838080" y="3413880"/>
            <a:ext cx="742680" cy="26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950"/>
              </a:lnSpc>
            </a:pPr>
            <a:r>
              <a:rPr b="1" lang="zh-CN" sz="1350" spc="-1" strike="noStrike">
                <a:solidFill>
                  <a:srgbClr val="154b38"/>
                </a:solidFill>
                <a:latin typeface="BIZ UDPGothic"/>
                <a:ea typeface="BIZ UDPGothic"/>
              </a:rPr>
              <a:t>素材準備</a:t>
            </a:r>
            <a:endParaRPr b="0" lang="en-US" sz="135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83" name="TextBox 13"/>
          <p:cNvSpPr/>
          <p:nvPr/>
        </p:nvSpPr>
        <p:spPr>
          <a:xfrm>
            <a:off x="838080" y="3780720"/>
            <a:ext cx="1945440" cy="70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800"/>
              </a:lnSpc>
            </a:pPr>
            <a:r>
              <a:rPr b="0" lang="zh-CN" sz="1130" spc="-1" strike="noStrike">
                <a:solidFill>
                  <a:srgbClr val="26382f"/>
                </a:solidFill>
                <a:latin typeface="BIZ UDPGothic"/>
                <a:ea typeface="BIZ UDPGothic"/>
              </a:rPr>
              <a:t>みどりマグの商品写真、</a:t>
            </a:r>
            <a:endParaRPr b="0" lang="en-US" sz="113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  <a:p>
            <a:pPr>
              <a:lnSpc>
                <a:spcPts val="1800"/>
              </a:lnSpc>
            </a:pPr>
            <a:r>
              <a:rPr b="0" lang="zh-CN" sz="1130" spc="-1" strike="noStrike">
                <a:solidFill>
                  <a:srgbClr val="26382f"/>
                </a:solidFill>
                <a:latin typeface="BIZ UDPGothic"/>
                <a:ea typeface="BIZ UDPGothic"/>
              </a:rPr>
              <a:t>特集ページの原稿、</a:t>
            </a:r>
            <a:endParaRPr b="0" lang="en-US" sz="113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  <a:p>
            <a:pPr>
              <a:lnSpc>
                <a:spcPts val="1800"/>
              </a:lnSpc>
            </a:pPr>
            <a:r>
              <a:rPr b="0" lang="zh-CN" sz="1130" spc="-1" strike="noStrike">
                <a:solidFill>
                  <a:srgbClr val="26382f"/>
                </a:solidFill>
                <a:latin typeface="BIZ UDPGothic"/>
                <a:ea typeface="BIZ UDPGothic"/>
              </a:rPr>
              <a:t>メール文面の素材をそろえる。</a:t>
            </a:r>
            <a:endParaRPr b="0" lang="en-US" sz="113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84" name="Rectangle 14"/>
          <p:cNvSpPr/>
          <p:nvPr/>
        </p:nvSpPr>
        <p:spPr>
          <a:xfrm>
            <a:off x="838080" y="5324400"/>
            <a:ext cx="2997000" cy="2948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5" name="Rectangle 15"/>
          <p:cNvSpPr/>
          <p:nvPr/>
        </p:nvSpPr>
        <p:spPr>
          <a:xfrm>
            <a:off x="838080" y="5324400"/>
            <a:ext cx="2997000" cy="9000"/>
          </a:xfrm>
          <a:prstGeom prst="rect">
            <a:avLst/>
          </a:prstGeom>
          <a:solidFill>
            <a:srgbClr val="d7e4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35640" bIns="-3564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6" name="TextBox 16"/>
          <p:cNvSpPr/>
          <p:nvPr/>
        </p:nvSpPr>
        <p:spPr>
          <a:xfrm>
            <a:off x="838080" y="5452560"/>
            <a:ext cx="158364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349"/>
              </a:lnSpc>
            </a:pPr>
            <a:r>
              <a:rPr b="0" lang="zh-CN" sz="900" spc="-1" strike="noStrike">
                <a:solidFill>
                  <a:srgbClr val="64776b"/>
                </a:solidFill>
                <a:latin typeface="BIZ UDPGothic"/>
                <a:ea typeface="BIZ UDPGothic"/>
              </a:rPr>
              <a:t>準備物：写真・原稿・メール文面</a:t>
            </a:r>
            <a:endParaRPr b="0" lang="en-US" sz="90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87" name="Rounded Rectangle 17"/>
          <p:cNvSpPr/>
          <p:nvPr/>
        </p:nvSpPr>
        <p:spPr>
          <a:xfrm>
            <a:off x="4331160" y="2171880"/>
            <a:ext cx="3530520" cy="3714480"/>
          </a:xfrm>
          <a:prstGeom prst="roundRect">
            <a:avLst>
              <a:gd name="adj" fmla="val 2158"/>
            </a:avLst>
          </a:prstGeom>
          <a:solidFill>
            <a:srgbClr val="ffffff"/>
          </a:solidFill>
          <a:ln>
            <a:solidFill>
              <a:srgbClr val="d7e4db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8" name="TextBox 18"/>
          <p:cNvSpPr/>
          <p:nvPr/>
        </p:nvSpPr>
        <p:spPr>
          <a:xfrm>
            <a:off x="4607280" y="2442240"/>
            <a:ext cx="55008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349"/>
              </a:lnSpc>
            </a:pPr>
            <a:r>
              <a:rPr b="1" lang="en-US" sz="980" spc="-1" strike="noStrike">
                <a:solidFill>
                  <a:srgbClr val="42765b"/>
                </a:solidFill>
                <a:latin typeface="BIZ UDPGothic"/>
                <a:ea typeface="BIZ UDPGothic"/>
              </a:rPr>
              <a:t>STEP 2</a:t>
            </a:r>
            <a:endParaRPr b="0" lang="en-US" sz="98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89" name="TextBox 19"/>
          <p:cNvSpPr/>
          <p:nvPr/>
        </p:nvSpPr>
        <p:spPr>
          <a:xfrm>
            <a:off x="4607280" y="2761200"/>
            <a:ext cx="1549440" cy="49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3779"/>
              </a:lnSpc>
            </a:pPr>
            <a:r>
              <a:rPr b="1" lang="en-US" sz="3000" spc="-1" strike="noStrike">
                <a:solidFill>
                  <a:srgbClr val="154b38"/>
                </a:solidFill>
                <a:latin typeface="BIZ UDPGothic"/>
                <a:ea typeface="BIZ UDPGothic"/>
              </a:rPr>
              <a:t>11/11</a:t>
            </a:r>
            <a:r>
              <a:rPr b="1" lang="zh-CN" sz="1350" spc="-1" strike="noStrike">
                <a:solidFill>
                  <a:srgbClr val="154b38"/>
                </a:solidFill>
                <a:latin typeface="BIZ UDPGothic"/>
                <a:ea typeface="BIZ UDPGothic"/>
              </a:rPr>
              <a:t>（水）</a:t>
            </a:r>
            <a:endParaRPr b="0" lang="en-US" sz="135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90" name="TextBox 20"/>
          <p:cNvSpPr/>
          <p:nvPr/>
        </p:nvSpPr>
        <p:spPr>
          <a:xfrm>
            <a:off x="4607280" y="3423240"/>
            <a:ext cx="742680" cy="26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950"/>
              </a:lnSpc>
            </a:pPr>
            <a:r>
              <a:rPr b="1" lang="zh-CN" sz="1350" spc="-1" strike="noStrike">
                <a:solidFill>
                  <a:srgbClr val="154b38"/>
                </a:solidFill>
                <a:latin typeface="BIZ UDPGothic"/>
                <a:ea typeface="BIZ UDPGothic"/>
              </a:rPr>
              <a:t>社内確認</a:t>
            </a:r>
            <a:endParaRPr b="0" lang="en-US" sz="135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91" name="TextBox 21"/>
          <p:cNvSpPr/>
          <p:nvPr/>
        </p:nvSpPr>
        <p:spPr>
          <a:xfrm>
            <a:off x="4607280" y="3790440"/>
            <a:ext cx="2049480" cy="70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800"/>
              </a:lnSpc>
            </a:pPr>
            <a:r>
              <a:rPr b="0" lang="zh-CN" sz="1130" spc="-1" strike="noStrike">
                <a:solidFill>
                  <a:srgbClr val="26382f"/>
                </a:solidFill>
                <a:latin typeface="BIZ UDPGothic"/>
                <a:ea typeface="BIZ UDPGothic"/>
              </a:rPr>
              <a:t>ギフト棚の配置案、</a:t>
            </a:r>
            <a:endParaRPr b="0" lang="en-US" sz="113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  <a:p>
            <a:pPr>
              <a:lnSpc>
                <a:spcPts val="1800"/>
              </a:lnSpc>
            </a:pPr>
            <a:r>
              <a:rPr b="0" lang="zh-CN" sz="1130" spc="-1" strike="noStrike">
                <a:solidFill>
                  <a:srgbClr val="26382f"/>
                </a:solidFill>
                <a:latin typeface="BIZ UDPGothic"/>
                <a:ea typeface="BIZ UDPGothic"/>
              </a:rPr>
              <a:t>特集ページ、メール文面を</a:t>
            </a:r>
            <a:endParaRPr b="0" lang="en-US" sz="113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  <a:p>
            <a:pPr>
              <a:lnSpc>
                <a:spcPts val="1800"/>
              </a:lnSpc>
            </a:pPr>
            <a:r>
              <a:rPr b="0" lang="zh-CN" sz="1130" spc="-1" strike="noStrike">
                <a:solidFill>
                  <a:srgbClr val="26382f"/>
                </a:solidFill>
                <a:latin typeface="BIZ UDPGothic"/>
                <a:ea typeface="BIZ UDPGothic"/>
              </a:rPr>
              <a:t>社内で確認し、修正点を決める。</a:t>
            </a:r>
            <a:endParaRPr b="0" lang="en-US" sz="113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92" name="Rectangle 22"/>
          <p:cNvSpPr/>
          <p:nvPr/>
        </p:nvSpPr>
        <p:spPr>
          <a:xfrm>
            <a:off x="4607280" y="5315040"/>
            <a:ext cx="2978280" cy="2948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93" name="Rectangle 23"/>
          <p:cNvSpPr/>
          <p:nvPr/>
        </p:nvSpPr>
        <p:spPr>
          <a:xfrm>
            <a:off x="4607280" y="5315040"/>
            <a:ext cx="2978280" cy="9000"/>
          </a:xfrm>
          <a:prstGeom prst="rect">
            <a:avLst/>
          </a:prstGeom>
          <a:solidFill>
            <a:srgbClr val="d7e4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35640" bIns="-3564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94" name="TextBox 24"/>
          <p:cNvSpPr/>
          <p:nvPr/>
        </p:nvSpPr>
        <p:spPr>
          <a:xfrm>
            <a:off x="4607280" y="5442840"/>
            <a:ext cx="121968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349"/>
              </a:lnSpc>
            </a:pPr>
            <a:r>
              <a:rPr b="0" lang="zh-CN" sz="900" spc="-1" strike="noStrike">
                <a:solidFill>
                  <a:srgbClr val="64776b"/>
                </a:solidFill>
                <a:latin typeface="BIZ UDPGothic"/>
                <a:ea typeface="BIZ UDPGothic"/>
              </a:rPr>
              <a:t>確認対象：</a:t>
            </a:r>
            <a:r>
              <a:rPr b="0" lang="en-US" sz="900" spc="-1" strike="noStrike">
                <a:solidFill>
                  <a:srgbClr val="64776b"/>
                </a:solidFill>
                <a:latin typeface="BIZ UDPGothic"/>
                <a:ea typeface="BIZ UDPGothic"/>
              </a:rPr>
              <a:t>3</a:t>
            </a:r>
            <a:r>
              <a:rPr b="0" lang="zh-CN" sz="900" spc="-1" strike="noStrike">
                <a:solidFill>
                  <a:srgbClr val="64776b"/>
                </a:solidFill>
                <a:latin typeface="BIZ UDPGothic"/>
                <a:ea typeface="BIZ UDPGothic"/>
              </a:rPr>
              <a:t>施策すべて</a:t>
            </a:r>
            <a:endParaRPr b="0" lang="en-US" sz="90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95" name="Rounded Rectangle 25"/>
          <p:cNvSpPr/>
          <p:nvPr/>
        </p:nvSpPr>
        <p:spPr>
          <a:xfrm>
            <a:off x="8089560" y="2171880"/>
            <a:ext cx="3530520" cy="3714480"/>
          </a:xfrm>
          <a:prstGeom prst="roundRect">
            <a:avLst>
              <a:gd name="adj" fmla="val 2158"/>
            </a:avLst>
          </a:prstGeom>
          <a:solidFill>
            <a:srgbClr val="154b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96" name="TextBox 26"/>
          <p:cNvSpPr/>
          <p:nvPr/>
        </p:nvSpPr>
        <p:spPr>
          <a:xfrm>
            <a:off x="8356320" y="2432880"/>
            <a:ext cx="55008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349"/>
              </a:lnSpc>
            </a:pPr>
            <a:r>
              <a:rPr b="1" lang="en-US" sz="980" spc="-1" strike="noStrike">
                <a:solidFill>
                  <a:srgbClr val="c8e3d2"/>
                </a:solidFill>
                <a:latin typeface="BIZ UDPGothic"/>
                <a:ea typeface="BIZ UDPGothic"/>
              </a:rPr>
              <a:t>STEP 3</a:t>
            </a:r>
            <a:endParaRPr b="0" lang="en-US" sz="98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97" name="TextBox 27"/>
          <p:cNvSpPr/>
          <p:nvPr/>
        </p:nvSpPr>
        <p:spPr>
          <a:xfrm>
            <a:off x="8356320" y="2751840"/>
            <a:ext cx="1599840" cy="49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3779"/>
              </a:lnSpc>
            </a:pPr>
            <a:r>
              <a:rPr b="1" lang="en-US" sz="3000" spc="-1" strike="noStrike">
                <a:solidFill>
                  <a:srgbClr val="ffffff"/>
                </a:solidFill>
                <a:latin typeface="BIZ UDPGothic"/>
                <a:ea typeface="BIZ UDPGothic"/>
              </a:rPr>
              <a:t>11/18</a:t>
            </a:r>
            <a:r>
              <a:rPr b="1" lang="zh-CN" sz="1350" spc="-1" strike="noStrike">
                <a:solidFill>
                  <a:srgbClr val="ffffff"/>
                </a:solidFill>
                <a:latin typeface="BIZ UDPGothic"/>
                <a:ea typeface="BIZ UDPGothic"/>
              </a:rPr>
              <a:t>（水）</a:t>
            </a:r>
            <a:endParaRPr b="0" lang="en-US" sz="135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98" name="TextBox 28"/>
          <p:cNvSpPr/>
          <p:nvPr/>
        </p:nvSpPr>
        <p:spPr>
          <a:xfrm>
            <a:off x="8356320" y="3413880"/>
            <a:ext cx="399600" cy="26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950"/>
              </a:lnSpc>
            </a:pPr>
            <a:r>
              <a:rPr b="1" lang="zh-CN" sz="1350" spc="-1" strike="noStrike">
                <a:solidFill>
                  <a:srgbClr val="ffffff"/>
                </a:solidFill>
                <a:latin typeface="BIZ UDPGothic"/>
                <a:ea typeface="BIZ UDPGothic"/>
              </a:rPr>
              <a:t>公開</a:t>
            </a:r>
            <a:endParaRPr b="0" lang="en-US" sz="135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99" name="TextBox 29"/>
          <p:cNvSpPr/>
          <p:nvPr/>
        </p:nvSpPr>
        <p:spPr>
          <a:xfrm>
            <a:off x="8356320" y="3780720"/>
            <a:ext cx="1679760" cy="70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800"/>
              </a:lnSpc>
            </a:pPr>
            <a:r>
              <a:rPr b="0" lang="zh-CN" sz="1130" spc="-1" strike="noStrike">
                <a:solidFill>
                  <a:srgbClr val="ffffff"/>
                </a:solidFill>
                <a:latin typeface="BIZ UDPGothic"/>
                <a:ea typeface="BIZ UDPGothic"/>
              </a:rPr>
              <a:t>店舗のギフト棚と</a:t>
            </a:r>
            <a:endParaRPr b="0" lang="en-US" sz="113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  <a:p>
            <a:pPr>
              <a:lnSpc>
                <a:spcPts val="1800"/>
              </a:lnSpc>
            </a:pPr>
            <a:r>
              <a:rPr b="0" lang="zh-CN" sz="1130" spc="-1" strike="noStrike">
                <a:solidFill>
                  <a:srgbClr val="ffffff"/>
                </a:solidFill>
                <a:latin typeface="BIZ UDPGothic"/>
                <a:ea typeface="BIZ UDPGothic"/>
              </a:rPr>
              <a:t>特集ページを公開し、</a:t>
            </a:r>
            <a:endParaRPr b="0" lang="en-US" sz="113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  <a:p>
            <a:pPr>
              <a:lnSpc>
                <a:spcPts val="1800"/>
              </a:lnSpc>
            </a:pPr>
            <a:r>
              <a:rPr b="0" lang="zh-CN" sz="1130" spc="-1" strike="noStrike">
                <a:solidFill>
                  <a:srgbClr val="ffffff"/>
                </a:solidFill>
                <a:latin typeface="BIZ UDPGothic"/>
                <a:ea typeface="BIZ UDPGothic"/>
              </a:rPr>
              <a:t>購入者向けメールを送る。</a:t>
            </a:r>
            <a:endParaRPr b="0" lang="en-US" sz="113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100" name="Rectangle 30"/>
          <p:cNvSpPr/>
          <p:nvPr/>
        </p:nvSpPr>
        <p:spPr>
          <a:xfrm>
            <a:off x="8356320" y="5324400"/>
            <a:ext cx="2997000" cy="2948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1" name="Rectangle 31"/>
          <p:cNvSpPr/>
          <p:nvPr/>
        </p:nvSpPr>
        <p:spPr>
          <a:xfrm>
            <a:off x="8356320" y="5324400"/>
            <a:ext cx="2997000" cy="9000"/>
          </a:xfrm>
          <a:prstGeom prst="rect">
            <a:avLst/>
          </a:prstGeom>
          <a:solidFill>
            <a:srgbClr val="4e8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35640" bIns="-3564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2" name="TextBox 32"/>
          <p:cNvSpPr/>
          <p:nvPr/>
        </p:nvSpPr>
        <p:spPr>
          <a:xfrm>
            <a:off x="8356320" y="5452560"/>
            <a:ext cx="103392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349"/>
              </a:lnSpc>
            </a:pPr>
            <a:r>
              <a:rPr b="0" lang="zh-CN" sz="900" spc="-1" strike="noStrike">
                <a:solidFill>
                  <a:srgbClr val="c8e3d2"/>
                </a:solidFill>
                <a:latin typeface="BIZ UDPGothic"/>
                <a:ea typeface="BIZ UDPGothic"/>
              </a:rPr>
              <a:t>キャンペーン開始日</a:t>
            </a:r>
            <a:endParaRPr b="0" lang="en-US" sz="90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103" name="TextBox 33"/>
          <p:cNvSpPr/>
          <p:nvPr/>
        </p:nvSpPr>
        <p:spPr>
          <a:xfrm>
            <a:off x="571680" y="6495480"/>
            <a:ext cx="2737080" cy="17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199"/>
              </a:lnSpc>
            </a:pPr>
            <a:r>
              <a:rPr b="0" lang="zh-CN" sz="820" spc="-1" strike="noStrike">
                <a:solidFill>
                  <a:srgbClr val="64776b"/>
                </a:solidFill>
                <a:latin typeface="BIZ UDPGothic"/>
                <a:ea typeface="BIZ UDPGothic"/>
              </a:rPr>
              <a:t>注：本資料は架空の事例です。日付は</a:t>
            </a:r>
            <a:r>
              <a:rPr b="0" lang="en-US" sz="820" spc="-1" strike="noStrike">
                <a:solidFill>
                  <a:srgbClr val="64776b"/>
                </a:solidFill>
                <a:latin typeface="BIZ UDPGothic"/>
                <a:ea typeface="BIZ UDPGothic"/>
              </a:rPr>
              <a:t>2026</a:t>
            </a:r>
            <a:r>
              <a:rPr b="0" lang="zh-CN" sz="820" spc="-1" strike="noStrike">
                <a:solidFill>
                  <a:srgbClr val="64776b"/>
                </a:solidFill>
                <a:latin typeface="BIZ UDPGothic"/>
                <a:ea typeface="BIZ UDPGothic"/>
              </a:rPr>
              <a:t>年の予定です。</a:t>
            </a:r>
            <a:endParaRPr b="0" lang="en-US" sz="82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  <p:sp>
        <p:nvSpPr>
          <p:cNvPr id="104" name="TextBox 34"/>
          <p:cNvSpPr/>
          <p:nvPr/>
        </p:nvSpPr>
        <p:spPr>
          <a:xfrm>
            <a:off x="10762200" y="6495480"/>
            <a:ext cx="915120" cy="17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199"/>
              </a:lnSpc>
            </a:pPr>
            <a:r>
              <a:rPr b="0" lang="zh-CN" sz="820" spc="-1" strike="noStrike">
                <a:solidFill>
                  <a:srgbClr val="64776b"/>
                </a:solidFill>
                <a:latin typeface="BIZ UDPGothic"/>
                <a:ea typeface="BIZ UDPGothic"/>
              </a:rPr>
              <a:t>みどり文具　</a:t>
            </a:r>
            <a:r>
              <a:rPr b="0" lang="en-US" sz="820" spc="-1" strike="noStrike">
                <a:solidFill>
                  <a:srgbClr val="64776b"/>
                </a:solidFill>
                <a:latin typeface="BIZ UDPGothic"/>
                <a:ea typeface="BIZ UDPGothic"/>
              </a:rPr>
              <a:t>3 / 3</a:t>
            </a:r>
            <a:endParaRPr b="0" lang="en-US" sz="820" spc="-1" strike="noStrike">
              <a:solidFill>
                <a:srgbClr val="000000"/>
              </a:solidFill>
              <a:latin typeface="BIZ UDPGothic"/>
              <a:ea typeface="BIZ UDP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LibreOffice/7.4.7.2$Linux_X86_64 LibreOffice_project/40$Build-2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2026-10-30T13:23:39Z</dcterms:created>
  <dc:creator>Bestllam</dc:creator>
  <dc:description/>
  <dc:language>en-US</dc:language>
  <cp:lastModifiedBy>Bestllam</cp:lastModifiedBy>
  <dcterms:modified xsi:type="dcterms:W3CDTF">2026-10-30T13:23:39Z</dcterms:modified>
  <cp:revision>1</cp:revision>
  <dc:subject/>
  <dc:title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