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6675" cy="6858000"/>
          </a:xfrm>
          <a:prstGeom prst="rect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76275" y="2050923"/>
            <a:ext cx="1725930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225">
                <a:solidFill>
                  <a:srgbClr val="2E75FF"/>
                </a:solidFill>
                <a:latin typeface="BIZ UDPGothic"/>
                <a:ea typeface="BIZ UDPGothic"/>
              </a:rPr>
              <a:t>社内検討資料　2025年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275" y="2363914"/>
            <a:ext cx="6759892" cy="12382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BIZ UDPGothic"/>
                <a:ea typeface="BIZ UDPGothic"/>
              </a:rPr>
              <a:t>中小企業が生成AIチャット基盤を</a:t>
            </a:r>
          </a:p>
          <a:p>
            <a:pPr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BIZ UDPGothic"/>
                <a:ea typeface="BIZ UDPGothic"/>
              </a:rPr>
              <a:t>導入するメリット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75" y="3737800"/>
            <a:ext cx="4932045" cy="3238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B8C9E8"/>
                </a:solidFill>
                <a:latin typeface="BIZ UDPGothic"/>
                <a:ea typeface="BIZ UDPGothic"/>
              </a:rPr>
              <a:t>コスト削減・情報セキュリティ・業務生産性の3観点から検証</a:t>
            </a:r>
          </a:p>
        </p:txBody>
      </p:sp>
      <p:sp>
        <p:nvSpPr>
          <p:cNvPr id="7" name="Rectangle 6"/>
          <p:cNvSpPr/>
          <p:nvPr/>
        </p:nvSpPr>
        <p:spPr>
          <a:xfrm>
            <a:off x="676275" y="4348162"/>
            <a:ext cx="762000" cy="19050"/>
          </a:xfrm>
          <a:prstGeom prst="rect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275" y="4590478"/>
            <a:ext cx="2235518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A94A6"/>
                </a:solidFill>
                <a:latin typeface="BIZ UDPGothic"/>
                <a:ea typeface="BIZ UDPGothic"/>
              </a:rPr>
              <a:t>対象：経営会議　｜　作成：経営企画部</a:t>
            </a:r>
          </a:p>
        </p:txBody>
      </p:sp>
      <p:pic>
        <p:nvPicPr>
          <p:cNvPr id="9" name="Picture 8" descr="svg_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0" y="0"/>
            <a:ext cx="40005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1201102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01 ｜ コスト削減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22554"/>
            <a:ext cx="1060894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生成AIチャット基盤の導入で、初期投資の回収は平均4.8ヶ月・運営コストを最大50%削減できる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14425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343025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575" y="15621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575" y="1870710"/>
            <a:ext cx="2573655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平均30〜50%の運営コスト削減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投資回収期間は最短1.4ヶ月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575" y="2452116"/>
            <a:ext cx="3120390" cy="1276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生成AIチャット基盤を導入した20社以上の中小企業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では、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平均30〜50%の運営コスト削減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が報告。IT企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業80名規模では月間運営費120万円→72万円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（40%削減）を達成。カスタマーサポート・事務作業で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は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40〜80%台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の業務別削減率が多数確認されてい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ます。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575" y="4595241"/>
            <a:ext cx="1256348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2E75FF"/>
                </a:solidFill>
                <a:latin typeface="BIZ UDPGothic"/>
                <a:ea typeface="BIZ UDPGothic"/>
              </a:rPr>
              <a:t>50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%削減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575" y="5128641"/>
            <a:ext cx="3121342" cy="5334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初期投資100〜300万円・回収期間平均4.8ヶ月（最短1.4ヶ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月）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出典：CRIEN「生成AI導入コスト削減」/ nocode-sol.co.jp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1018" y="1343025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550092" y="15621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0092" y="1870710"/>
            <a:ext cx="3057525" cy="762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外注費・人件費を年間数百万円規模で削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減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具体事例あり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0092" y="2699766"/>
            <a:ext cx="3137535" cy="1276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アパレルEC（年商4億円）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が商品説明文の外注費を月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45万円→3万円（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年504万円削減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）。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株式会社カーベ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ル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が外部コールセンター委託費を月100万円→10万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円（約90%削減）に圧縮。10名規模の営業部門では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年間削減効果の価値が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約1,060万円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と試算される事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例も存在します。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0092" y="4595241"/>
            <a:ext cx="1674495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2E75FF"/>
                </a:solidFill>
                <a:latin typeface="BIZ UDPGothic"/>
                <a:ea typeface="BIZ UDPGothic"/>
              </a:rPr>
              <a:t>504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万円/年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0092" y="5128641"/>
            <a:ext cx="2836545" cy="5334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外注費削減の実績（アパレルEC事例）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出典：liftbaseinc.com / izanai.cloudcircus.jp /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0120.co.jp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9582" y="1343025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08658" y="15621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8658" y="1870710"/>
            <a:ext cx="2396490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月額数万円〜の低コスト参入＋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補助金活用でROI最大化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8658" y="2452116"/>
            <a:ext cx="3129915" cy="1276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SaaS型ツールなら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初期費用50万円以下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・月額数万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円〜と参入ハードルが低く、10名部門でROI約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203%、3名部門で約253%の試算も。国の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「デジタ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ル化・AI導入補助金2026（最大450万円・補助率最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大4/5）」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を活用すれば、3年ROIが50%→118%に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改善。実質的な初期投資負担を大幅軽減できます。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8658" y="4766691"/>
            <a:ext cx="1603058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2E75FF"/>
                </a:solidFill>
                <a:latin typeface="BIZ UDPGothic"/>
                <a:ea typeface="BIZ UDPGothic"/>
              </a:rPr>
              <a:t>253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%ROI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8658" y="5300091"/>
            <a:ext cx="2727960" cy="361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補助金活用後の3年ROI試算（3名部門）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出典：0120.co.jp / 中小企業庁 / syusodo.co.jp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548818"/>
            <a:ext cx="6402705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出所：CRIEN / nocode-sol.co.jp / liftbaseinc.com / izanai.cloudcircus.jp / 0120.co.jp / 中小企業庁 / syusodo.co.jp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50768" y="6548818"/>
            <a:ext cx="172688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生成AIチャット基盤検討資料　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1618298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02 ｜ 情報セキュリティ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22554"/>
            <a:ext cx="10609898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法人向け共通基盤の整備が、シャドーAIのリスク・法規制対応・データ保護の3つを同時に解決する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14425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343025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575" y="15621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E0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575" y="1870710"/>
            <a:ext cx="1383982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シャドーAI抑止と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ガバナンス強化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575" y="2452116"/>
            <a:ext cx="3130868" cy="14859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日本のナレッジワーカーの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78%が無許可のAIツール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を業務利用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（米国63%を上回る）。シャドーAI関連の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データ侵害の平均被害額は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463万ドル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（通常より67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万ドル高い）。法人プラン導入により利用ログ監査・ア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クセス権限の一元管理が可能となり、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禁止より"安全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な共通基盤の提供"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でリスクを構造的に低減できま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575" y="4595241"/>
            <a:ext cx="913448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E03A3A"/>
                </a:solidFill>
                <a:latin typeface="BIZ UDPGothic"/>
                <a:ea typeface="BIZ UDPGothic"/>
              </a:rPr>
              <a:t>78</a:t>
            </a:r>
            <a:r>
              <a:rPr sz="1350" b="1" i="0">
                <a:solidFill>
                  <a:srgbClr val="E03A3A"/>
                </a:solidFill>
                <a:latin typeface="BIZ UDPGothic"/>
                <a:ea typeface="BIZ UDPGothic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575" y="5128641"/>
            <a:ext cx="3130868" cy="5334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無許可AI業務利用率（日本・ナレッジワーカー）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出典：バイテックBiz「シャドーAIとは」/ note「情シスが見落と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しがちな7つの拡散経路」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1018" y="1343025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550092" y="15621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1E9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0092" y="1870710"/>
            <a:ext cx="2253615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入力データの学習利用停止と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既存アクセス権の継承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0092" y="2452116"/>
            <a:ext cx="3133725" cy="14859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ChatGPT Enterprise・Microsoft 365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Copilotなどの法人向けサービスは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入力データをAI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学習に使用しない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設定を標準装備（一部はゼロデータ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リテンション）。Microsoft 365 Copilotは既存の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アクセス権限を継承し、ユーザーが本来参照できない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情報へのAI経由アクセスを防止。DLP・CASBとの組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み合わせで機密情報の入力を検知・遮断できます。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0092" y="4595241"/>
            <a:ext cx="1240155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1E9E6A"/>
                </a:solidFill>
                <a:latin typeface="BIZ UDPGothic"/>
                <a:ea typeface="BIZ UDPGothic"/>
              </a:rPr>
              <a:t>0</a:t>
            </a:r>
            <a:r>
              <a:rPr sz="1350" b="1" i="0">
                <a:solidFill>
                  <a:srgbClr val="1E9E6A"/>
                </a:solidFill>
                <a:latin typeface="BIZ UDPGothic"/>
                <a:ea typeface="BIZ UDPGothic"/>
              </a:rPr>
              <a:t>データ保持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0092" y="5128641"/>
            <a:ext cx="3079432" cy="5334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エンタープライズ向けゼロデータリテンション対応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出典：エクサウィザーズ「法人向け生成AI18選」/ Cloud for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All / josys.com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9582" y="1343025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08658" y="15621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8658" y="1870710"/>
            <a:ext cx="2734628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改正個人情報保護法・EU AI法への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コンプライアンス基盤を整備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8658" y="2452116"/>
            <a:ext cx="3120390" cy="1695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2026年施行の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改正個人情報保護法（課徴金制度導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入）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、EU AI法の段階施行が進む中、個人情報保護委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員会はAIへの個人情報入力が「第三者提供」に該当し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得るとの見解を提示。法人向け基盤は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ISO/IEC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27001・SOC2認証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取得サービスが多く、DPAの締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結やIPA「テキスト生成AI導入・運用ガイドライン」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（2024年7月）への準拠体制を整備しやすい環境を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提供します。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8658" y="4595241"/>
            <a:ext cx="1605915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2E75FF"/>
                </a:solidFill>
                <a:latin typeface="BIZ UDPGothic"/>
                <a:ea typeface="BIZ UDPGothic"/>
              </a:rPr>
              <a:t>ISO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/SOC2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8658" y="5128641"/>
            <a:ext cx="3080385" cy="5334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主要サービスの認証取得状況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出典：uravation「生成AIと個人情報保護法」/ IPA ガイドラ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イン / EU AI Act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548818"/>
            <a:ext cx="5073015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出所：バイテックBiz / IBM 2025 / エクサウィザーズ / Cloud for All / uravation / IPA / EU AI Act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50768" y="6548818"/>
            <a:ext cx="172688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生成AIチャット基盤検討資料　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1261110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03 ｜ 業務生産性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22554"/>
            <a:ext cx="10886122" cy="742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導入企業の83%が業務効率化を実感。問い合わせ対応89%削減・ROI年間300〜1,200%超の事</a:t>
            </a:r>
          </a:p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例が相次ぐ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476375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704975"/>
            <a:ext cx="5930265" cy="213360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0575" y="192405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0575" y="2232660"/>
            <a:ext cx="5020628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カスタマーサポート・社内問い合わせ対応で30〜89%の時間短縮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0575" y="2566416"/>
            <a:ext cx="5524500" cy="647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JTBの問い合わせ対応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30%短縮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、シマダヤの社内問い合わせ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40%削減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、富士通のIT関連問い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合わせ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89%削減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、経理の月末処理残業が12時間→5時間（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約58%削減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）など多数の事例。AI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導入により問い合わせ対応の工数を大幅に圧縮し、従業員をコア業務に集中させます。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575" y="3490341"/>
            <a:ext cx="395097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出典：izanai.cloudcircus.jp / nocode-sol.co.jp / exawizards.com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500" y="4048125"/>
            <a:ext cx="5930265" cy="213360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90575" y="42672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575" y="4575810"/>
            <a:ext cx="5022532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中小機構調査（1万社）：AI導入企業の83.2%が業務効率化を実感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575" y="4909566"/>
            <a:ext cx="5452110" cy="647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中小機構の2026年調査（1万社対象）によれば、AI導入中小企業の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83.2%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が業務効率化・作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業時間短縮の効果を実感。総務・管理部門（68.3%）、営業・販売部門（60.3%）など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全社横断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的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に効果が広がっています。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575" y="5833491"/>
            <a:ext cx="205073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出典：0120.co.jp（中小機構調査引用）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68465" y="1704975"/>
            <a:ext cx="2359342" cy="1181100"/>
          </a:xfrm>
          <a:prstGeom prst="roundRect">
            <a:avLst>
              <a:gd name="adj" fmla="val 6451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59040" y="1888998"/>
            <a:ext cx="77819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2E75FF"/>
                </a:solidFill>
                <a:latin typeface="BIZ UDPGothic"/>
                <a:ea typeface="BIZ UDPGothic"/>
              </a:rPr>
              <a:t>89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42848" y="2271332"/>
            <a:ext cx="810578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IT問い合わせ</a:t>
            </a:r>
          </a:p>
          <a:p>
            <a:pPr algn="ctr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削減（富士通）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61158" y="1704975"/>
            <a:ext cx="2359342" cy="1181100"/>
          </a:xfrm>
          <a:prstGeom prst="roundRect">
            <a:avLst>
              <a:gd name="adj" fmla="val 6451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1732" y="1888998"/>
            <a:ext cx="77819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2E75FF"/>
                </a:solidFill>
                <a:latin typeface="BIZ UDPGothic"/>
                <a:ea typeface="BIZ UDPGothic"/>
              </a:rPr>
              <a:t>83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78390" y="2271332"/>
            <a:ext cx="923925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業務効率化</a:t>
            </a:r>
          </a:p>
          <a:p>
            <a:pPr algn="ctr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実感（中小機構）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68465" y="3095625"/>
            <a:ext cx="4852035" cy="3086100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987540" y="3314700"/>
            <a:ext cx="533400" cy="209550"/>
          </a:xfrm>
          <a:prstGeom prst="roundRect">
            <a:avLst>
              <a:gd name="adj" fmla="val 18181"/>
            </a:avLst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2286" wrap="none"/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BIZ UDPGothic"/>
                <a:ea typeface="BIZ UDPGothic"/>
              </a:rPr>
              <a:t>要点③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87540" y="3623310"/>
            <a:ext cx="4425315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ROI年間300〜1,200%超・投資回収は2〜3ヶ月が目安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87540" y="3957066"/>
            <a:ext cx="4471035" cy="8572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国内事例では年間効果額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324万円・回収1〜2年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、カーベル社の月90万円委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託費削減（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ROI 300%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）。海外事例では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ROI 148〜1,216%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という試算も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存在。月額相場は</a:t>
            </a:r>
            <a:r>
              <a:rPr sz="1050" b="1" i="0">
                <a:solidFill>
                  <a:srgbClr val="5B6472"/>
                </a:solidFill>
                <a:latin typeface="BIZ UDPGothic"/>
                <a:ea typeface="BIZ UDPGothic"/>
              </a:rPr>
              <a:t>約2.4万円〜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と低コストで始められるため、初期リスクを抑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えながら高いリターンを狙えます。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87540" y="5128641"/>
            <a:ext cx="1966912" cy="457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450"/>
              </a:lnSpc>
              <a:spcBef>
                <a:spcPts val="0"/>
              </a:spcBef>
              <a:spcAft>
                <a:spcPts val="0"/>
              </a:spcAft>
            </a:pPr>
            <a:r>
              <a:rPr sz="3450" b="1" i="0">
                <a:solidFill>
                  <a:srgbClr val="2E75FF"/>
                </a:solidFill>
                <a:latin typeface="BIZ UDPGothic"/>
                <a:ea typeface="BIZ UDPGothic"/>
              </a:rPr>
              <a:t>1,216</a:t>
            </a:r>
            <a:r>
              <a:rPr sz="1350" b="1" i="0">
                <a:solidFill>
                  <a:srgbClr val="2E75FF"/>
                </a:solidFill>
                <a:latin typeface="BIZ UDPGothic"/>
                <a:ea typeface="BIZ UDPGothic"/>
              </a:rPr>
              <a:t>%ROI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87540" y="5662041"/>
            <a:ext cx="3549968" cy="361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海外AI chatbot ROI最大値（chatspark.io）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出典：izanai.cloudcircus.jp / syusodo.co.jp / chatspark.io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" y="6548818"/>
            <a:ext cx="6612255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出所：izanai.cloudcircus.jp / nocode-sol.co.jp / exawizards.com / 中小機構（0120.co.jp）/ syusodo.co.jp / chatspark.io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50768" y="6548818"/>
            <a:ext cx="172688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生成AIチャット基盤検討資料　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1657350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まとめ ｜ 経営会議 提言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22554"/>
            <a:ext cx="11080432" cy="742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中小企業が生成AIチャット基盤を導入すべき理由：コスト・安全・生産性の3領域で即効性のある効果が</a:t>
            </a:r>
          </a:p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得られる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476375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704975"/>
            <a:ext cx="3555682" cy="1362075"/>
          </a:xfrm>
          <a:prstGeom prst="roundRect">
            <a:avLst>
              <a:gd name="adj" fmla="val 5594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1704975"/>
            <a:ext cx="47625" cy="1362075"/>
          </a:xfrm>
          <a:prstGeom prst="rect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9625" y="1877378"/>
            <a:ext cx="910590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1B2A4A"/>
                </a:solidFill>
                <a:latin typeface="BIZ UDPGothic"/>
                <a:ea typeface="BIZ UDPGothic"/>
              </a:rPr>
              <a:t>💰 コスト削減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2087880"/>
            <a:ext cx="3146108" cy="819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運営費</a:t>
            </a:r>
            <a:r>
              <a:rPr sz="975" b="1" i="0">
                <a:solidFill>
                  <a:srgbClr val="5B6472"/>
                </a:solidFill>
                <a:latin typeface="BIZ UDPGothic"/>
                <a:ea typeface="BIZ UDPGothic"/>
              </a:rPr>
              <a:t>30〜50%削減</a:t>
            </a: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、回収期間</a:t>
            </a:r>
            <a:r>
              <a:rPr sz="975" b="1" i="0">
                <a:solidFill>
                  <a:srgbClr val="5B6472"/>
                </a:solidFill>
                <a:latin typeface="BIZ UDPGothic"/>
                <a:ea typeface="BIZ UDPGothic"/>
              </a:rPr>
              <a:t>4.8ヶ月</a:t>
            </a: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。外注費は年間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500万円超の削減事例あり。補助金活用でROI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50%→118%へ大幅改善。初期費用50万円以下の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SaaS型で参入可能。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7682" y="1704975"/>
            <a:ext cx="3555682" cy="1362075"/>
          </a:xfrm>
          <a:prstGeom prst="roundRect">
            <a:avLst>
              <a:gd name="adj" fmla="val 5594"/>
            </a:avLst>
          </a:prstGeom>
          <a:solidFill>
            <a:srgbClr val="FEF3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17682" y="1704975"/>
            <a:ext cx="47625" cy="1362075"/>
          </a:xfrm>
          <a:prstGeom prst="rect">
            <a:avLst/>
          </a:prstGeom>
          <a:solidFill>
            <a:srgbClr val="E0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55808" y="1877378"/>
            <a:ext cx="1307782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1B2A4A"/>
                </a:solidFill>
                <a:latin typeface="BIZ UDPGothic"/>
                <a:ea typeface="BIZ UDPGothic"/>
              </a:rPr>
              <a:t>🔒 情報セキュリティ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5808" y="2087880"/>
            <a:ext cx="3124200" cy="6191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シャドーAI（日本78%利用）を組織管理下に収め、学習利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用停止・DLP対応で機密を保護。改正個人情報保護法・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EU AI法への準拠基盤（ISO/SOC2）を整備。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4818" y="1704975"/>
            <a:ext cx="3555682" cy="1362075"/>
          </a:xfrm>
          <a:prstGeom prst="roundRect">
            <a:avLst>
              <a:gd name="adj" fmla="val 5594"/>
            </a:avLst>
          </a:prstGeom>
          <a:solidFill>
            <a:srgbClr val="F0FA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64818" y="1704975"/>
            <a:ext cx="47625" cy="1362075"/>
          </a:xfrm>
          <a:prstGeom prst="rect">
            <a:avLst/>
          </a:prstGeom>
          <a:solidFill>
            <a:srgbClr val="1E9E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02942" y="1877378"/>
            <a:ext cx="962025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1B2A4A"/>
                </a:solidFill>
                <a:latin typeface="BIZ UDPGothic"/>
                <a:ea typeface="BIZ UDPGothic"/>
              </a:rPr>
              <a:t>📈 業務生産性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942" y="2087880"/>
            <a:ext cx="3122295" cy="6191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IT問い合わせ</a:t>
            </a:r>
            <a:r>
              <a:rPr sz="975" b="1" i="0">
                <a:solidFill>
                  <a:srgbClr val="5B6472"/>
                </a:solidFill>
                <a:latin typeface="BIZ UDPGothic"/>
                <a:ea typeface="BIZ UDPGothic"/>
              </a:rPr>
              <a:t>89%削減</a:t>
            </a: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、83%の導入企業が効率化を実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感。ROI 300〜1,216%の事例多数。月額2.4万円〜で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始められる低リスク投資。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1500" y="3276600"/>
            <a:ext cx="11049000" cy="1533525"/>
          </a:xfrm>
          <a:prstGeom prst="roundRect">
            <a:avLst>
              <a:gd name="adj" fmla="val 6211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vg_4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62350"/>
            <a:ext cx="419100" cy="4191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24000" y="3526536"/>
            <a:ext cx="2271712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BIZ UDPGothic"/>
                <a:ea typeface="BIZ UDPGothic"/>
              </a:rPr>
              <a:t>推奨：3ステップ導入ロードマップ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3789236"/>
            <a:ext cx="1143000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2E75FF"/>
                </a:solidFill>
                <a:latin typeface="BIZ UDPGothic"/>
                <a:ea typeface="BIZ UDPGothic"/>
              </a:rPr>
              <a:t>STEP 1　1〜2ヶ月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954780"/>
            <a:ext cx="3120390" cy="6191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パイロット部門（5〜10名）でPoC実施。問い合わせ対応・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ドキュメント作成から開始し、削減時間・コストをKPIとし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て効果測定。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76800" y="3789236"/>
            <a:ext cx="1175385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2E75FF"/>
                </a:solidFill>
                <a:latin typeface="BIZ UDPGothic"/>
                <a:ea typeface="BIZ UDPGothic"/>
              </a:rPr>
              <a:t>STEP 2　3〜4ヶ月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76800" y="3954780"/>
            <a:ext cx="3148965" cy="6191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セキュリティポリシー・利用ガイドラインを策定。補助金申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請と並行して全社展開の計画を立案し、ベンダー選定を完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3789236"/>
            <a:ext cx="1175385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2E75FF"/>
                </a:solidFill>
                <a:latin typeface="BIZ UDPGothic"/>
                <a:ea typeface="BIZ UDPGothic"/>
              </a:rPr>
              <a:t>STEP 3　5〜6ヶ月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3954780"/>
            <a:ext cx="3130868" cy="4191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全社展開・ROI測定。効果額・削減時間・満足度をKPIとし</a:t>
            </a:r>
          </a:p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B8C9E8"/>
                </a:solidFill>
                <a:latin typeface="BIZ UDPGothic"/>
                <a:ea typeface="BIZ UDPGothic"/>
              </a:rPr>
              <a:t>て定常化し、継続的な業務改善サイクルに組み込む。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71500" y="5000625"/>
            <a:ext cx="5448300" cy="609600"/>
          </a:xfrm>
          <a:prstGeom prst="roundRect">
            <a:avLst>
              <a:gd name="adj" fmla="val 9375"/>
            </a:avLst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3900" y="5241798"/>
            <a:ext cx="1022032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📋 次のアクション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03082" y="5200079"/>
            <a:ext cx="3980498" cy="2095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ベンダー候補3社の選定・トライアル申込　→　来月経営会議にて予算承認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72200" y="5000625"/>
            <a:ext cx="5448300" cy="609600"/>
          </a:xfrm>
          <a:prstGeom prst="roundRect">
            <a:avLst>
              <a:gd name="adj" fmla="val 9375"/>
            </a:avLst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24600" y="5241798"/>
            <a:ext cx="841058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💡 補助金情報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22808" y="5104829"/>
            <a:ext cx="4183380" cy="4000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デジタル化・AI導入補助金2026（最大450万円・補助率最大4/5）申請期限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を確認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1500" y="6548818"/>
            <a:ext cx="3188018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本資料は各観点の調査レポートに基づく経営会議向け提言資料です。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50768" y="6548818"/>
            <a:ext cx="172688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生成AIチャット基盤検討資料　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中小企業向け生成AIチャット基盤導入メリット 経営会議資料</dc:title>
  <dc:subject/>
  <dc:creator>Bestllam</dc:creator>
  <cp:keywords/>
  <dc:description/>
  <cp:lastModifiedBy>Bestllam</cp:lastModifiedBy>
  <cp:revision>1</cp:revision>
  <dcterms:created xsi:type="dcterms:W3CDTF">2026-09-25T18:30:23Z</dcterms:created>
  <dcterms:modified xsi:type="dcterms:W3CDTF">2026-09-25T18:30:23Z</dcterms:modified>
  <cp:category/>
</cp:coreProperties>
</file>