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048750" y="952500"/>
            <a:ext cx="4000500" cy="4000500"/>
          </a:xfrm>
          <a:prstGeom prst="ellipse">
            <a:avLst/>
          </a:prstGeom>
          <a:noFill/>
          <a:ln w="666750">
            <a:solidFill>
              <a:srgbClr val="2D684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766953"/>
            <a:ext cx="2702242" cy="1905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C8E3D2"/>
                </a:solidFill>
                <a:latin typeface="BIZ UDPGothic"/>
                <a:ea typeface="BIZ UDPGothic"/>
              </a:rPr>
              <a:t>みどり文具 ｜ 社内打ち合わせ資料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856403"/>
            <a:ext cx="4261485" cy="151066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5872"/>
              </a:lnSpc>
              <a:spcBef>
                <a:spcPts val="0"/>
              </a:spcBef>
              <a:spcAft>
                <a:spcPts val="0"/>
              </a:spcAft>
            </a:pPr>
            <a:r>
              <a:rPr sz="4350" b="1" i="0">
                <a:solidFill>
                  <a:srgbClr val="FFFFFF"/>
                </a:solidFill>
                <a:latin typeface="BIZ UDPGothic"/>
                <a:ea typeface="BIZ UDPGothic"/>
              </a:rPr>
              <a:t>新商品ノート</a:t>
            </a:r>
          </a:p>
          <a:p>
            <a:pPr algn="l">
              <a:lnSpc>
                <a:spcPts val="5872"/>
              </a:lnSpc>
              <a:spcBef>
                <a:spcPts val="0"/>
              </a:spcBef>
              <a:spcAft>
                <a:spcPts val="0"/>
              </a:spcAft>
            </a:pPr>
            <a:r>
              <a:rPr sz="4350" b="1" i="0">
                <a:solidFill>
                  <a:srgbClr val="FFFFFF"/>
                </a:solidFill>
                <a:latin typeface="BIZ UDPGothic"/>
                <a:ea typeface="BIZ UDPGothic"/>
              </a:rPr>
              <a:t>発売キャンペーン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3545586"/>
            <a:ext cx="4329112" cy="2667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950"/>
              </a:lnSpc>
              <a:spcBef>
                <a:spcPts val="0"/>
              </a:spcBef>
              <a:spcAft>
                <a:spcPts val="0"/>
              </a:spcAft>
            </a:pPr>
            <a:r>
              <a:rPr sz="1950" b="0" i="0">
                <a:solidFill>
                  <a:srgbClr val="FFFFFF"/>
                </a:solidFill>
                <a:latin typeface="BIZ UDPGothic"/>
                <a:ea typeface="BIZ UDPGothic"/>
              </a:rPr>
              <a:t>目的：商品紹介ページへの来訪を増やす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4406265"/>
            <a:ext cx="1343025" cy="457200"/>
          </a:xfrm>
          <a:prstGeom prst="rect">
            <a:avLst/>
          </a:prstGeom>
          <a:noFill/>
          <a:ln w="19050">
            <a:solidFill>
              <a:srgbClr val="B8DDC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15240" bIns="0" wrap="none"/>
          <a:lstStyle/>
          <a:p>
            <a:pPr algn="ctr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BIZ UDPGothic"/>
                <a:ea typeface="BIZ UDPGothic"/>
              </a:rPr>
              <a:t>架空データ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6239828"/>
            <a:ext cx="2422208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0" i="0">
                <a:solidFill>
                  <a:srgbClr val="C8E3D2"/>
                </a:solidFill>
                <a:latin typeface="BIZ UDPGothic"/>
                <a:ea typeface="BIZ UDPGothic"/>
              </a:rPr>
              <a:t>営業・制作担当向け ｜ 2026年10月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931545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42765B"/>
                </a:solidFill>
                <a:latin typeface="BIZ UDPGothic"/>
                <a:ea typeface="BIZ UDPGothic"/>
              </a:rPr>
              <a:t>01 ｜ 実施内容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32079"/>
            <a:ext cx="5978842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54B38"/>
                </a:solidFill>
                <a:latin typeface="BIZ UDPGothic"/>
                <a:ea typeface="BIZ UDPGothic"/>
              </a:rPr>
              <a:t>紹介ページ・商品写真・広告を用意し、公開につなげる。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23950"/>
            <a:ext cx="11049000" cy="1905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390650"/>
            <a:ext cx="3543300" cy="4286250"/>
          </a:xfrm>
          <a:prstGeom prst="roundRect">
            <a:avLst>
              <a:gd name="adj" fmla="val 2688"/>
            </a:avLst>
          </a:prstGeom>
          <a:solidFill>
            <a:srgbClr val="EAF3EE"/>
          </a:solidFill>
          <a:ln w="9525">
            <a:solidFill>
              <a:srgbClr val="D7E4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7725" y="1667828"/>
            <a:ext cx="775335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42765B"/>
                </a:solidFill>
                <a:latin typeface="BIZ UDPGothic"/>
                <a:ea typeface="BIZ UDPGothic"/>
              </a:rPr>
              <a:t>01 / WEB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47725" y="2070354"/>
            <a:ext cx="1627822" cy="2476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54B38"/>
                </a:solidFill>
                <a:latin typeface="BIZ UDPGothic"/>
                <a:ea typeface="BIZ UDPGothic"/>
              </a:rPr>
              <a:t>商品紹介ページ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7725" y="2501856"/>
            <a:ext cx="2956560" cy="30194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28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新商品ノートの紹介ページを公開する。</a:t>
            </a:r>
          </a:p>
        </p:txBody>
      </p:sp>
      <p:sp>
        <p:nvSpPr>
          <p:cNvPr id="10" name="Rectangle 9"/>
          <p:cNvSpPr/>
          <p:nvPr/>
        </p:nvSpPr>
        <p:spPr>
          <a:xfrm>
            <a:off x="847725" y="5095875"/>
            <a:ext cx="2990850" cy="304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47725" y="5095875"/>
            <a:ext cx="29908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47725" y="5250561"/>
            <a:ext cx="1390650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4776B"/>
                </a:solidFill>
                <a:latin typeface="BIZ UDPGothic"/>
                <a:ea typeface="BIZ UDPGothic"/>
              </a:rPr>
              <a:t>来訪先となるページ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24350" y="1390650"/>
            <a:ext cx="3543300" cy="4286250"/>
          </a:xfrm>
          <a:prstGeom prst="roundRect">
            <a:avLst>
              <a:gd name="adj" fmla="val 2688"/>
            </a:avLst>
          </a:prstGeom>
          <a:noFill/>
          <a:ln w="9525">
            <a:solidFill>
              <a:srgbClr val="D7E4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00575" y="1667828"/>
            <a:ext cx="1247775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42765B"/>
                </a:solidFill>
                <a:latin typeface="BIZ UDPGothic"/>
                <a:ea typeface="BIZ UDPGothic"/>
              </a:rPr>
              <a:t>02 / CREATIVE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00575" y="2070354"/>
            <a:ext cx="971550" cy="2476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54B38"/>
                </a:solidFill>
                <a:latin typeface="BIZ UDPGothic"/>
                <a:ea typeface="BIZ UDPGothic"/>
              </a:rPr>
              <a:t>商品写真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00575" y="2501856"/>
            <a:ext cx="2994660" cy="30194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28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掲載に使う商品写真を2種類用意する。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00575" y="5095875"/>
            <a:ext cx="2990850" cy="304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4600575" y="5095875"/>
            <a:ext cx="29908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600575" y="5250561"/>
            <a:ext cx="131635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4776B"/>
                </a:solidFill>
                <a:latin typeface="BIZ UDPGothic"/>
                <a:ea typeface="BIZ UDPGothic"/>
              </a:rPr>
              <a:t>制作物：写真2種類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77200" y="1390650"/>
            <a:ext cx="3543300" cy="4286250"/>
          </a:xfrm>
          <a:prstGeom prst="roundRect">
            <a:avLst>
              <a:gd name="adj" fmla="val 2688"/>
            </a:avLst>
          </a:prstGeom>
          <a:solidFill>
            <a:srgbClr val="EAF3EE"/>
          </a:solidFill>
          <a:ln w="9525">
            <a:solidFill>
              <a:srgbClr val="D7E4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353425" y="1667828"/>
            <a:ext cx="674370" cy="1619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125"/>
              </a:lnSpc>
              <a:spcBef>
                <a:spcPts val="0"/>
              </a:spcBef>
              <a:spcAft>
                <a:spcPts val="0"/>
              </a:spcAft>
            </a:pPr>
            <a:r>
              <a:rPr sz="1125" b="1" i="0">
                <a:solidFill>
                  <a:srgbClr val="42765B"/>
                </a:solidFill>
                <a:latin typeface="BIZ UDPGothic"/>
                <a:ea typeface="BIZ UDPGothic"/>
              </a:rPr>
              <a:t>03 / AD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53425" y="2070354"/>
            <a:ext cx="971550" cy="2476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 i="0">
                <a:solidFill>
                  <a:srgbClr val="154B38"/>
                </a:solidFill>
                <a:latin typeface="BIZ UDPGothic"/>
                <a:ea typeface="BIZ UDPGothic"/>
              </a:rPr>
              <a:t>広告配信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53425" y="2501856"/>
            <a:ext cx="2909888" cy="301942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228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SNS広告または検索広告を検討する。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353425" y="4905375"/>
            <a:ext cx="2990850" cy="495300"/>
          </a:xfrm>
          <a:prstGeom prst="rect">
            <a:avLst/>
          </a:prstGeom>
          <a:solidFill>
            <a:srgbClr val="FFFFFF"/>
          </a:solidFill>
          <a:ln w="9525">
            <a:solidFill>
              <a:srgbClr val="B6D2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61925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広告媒体は未決定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71500" y="6548818"/>
            <a:ext cx="2003108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64776B"/>
                </a:solidFill>
                <a:latin typeface="BIZ UDPGothic"/>
                <a:ea typeface="BIZ UDPGothic"/>
              </a:rPr>
              <a:t>注：本資料は架空のキャンペーン計画です。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62298" y="6548818"/>
            <a:ext cx="91535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64776B"/>
                </a:solidFill>
                <a:latin typeface="BIZ UDPGothic"/>
                <a:ea typeface="BIZ UDPGothic"/>
              </a:rPr>
              <a:t>みどり文具　2 / 4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1065848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42765B"/>
                </a:solidFill>
                <a:latin typeface="BIZ UDPGothic"/>
                <a:ea typeface="BIZ UDPGothic"/>
              </a:rPr>
              <a:t>02 ｜ 日程と担当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32079"/>
            <a:ext cx="6015990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54B38"/>
                </a:solidFill>
                <a:latin typeface="BIZ UDPGothic"/>
                <a:ea typeface="BIZ UDPGothic"/>
              </a:rPr>
              <a:t>10月30日に公開前確認を行い、11月2日に公開する。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23950"/>
            <a:ext cx="11049000" cy="1905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1390650"/>
            <a:ext cx="4419600" cy="40005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4572" bIns="0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BIZ UDPGothic"/>
                <a:ea typeface="BIZ UDPGothic"/>
              </a:rPr>
              <a:t>作業・節目</a:t>
            </a:r>
          </a:p>
        </p:txBody>
      </p:sp>
      <p:sp>
        <p:nvSpPr>
          <p:cNvPr id="7" name="Rectangle 6"/>
          <p:cNvSpPr/>
          <p:nvPr/>
        </p:nvSpPr>
        <p:spPr>
          <a:xfrm>
            <a:off x="4991100" y="1390650"/>
            <a:ext cx="2762250" cy="40005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4572" bIns="0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BIZ UDPGothic"/>
                <a:ea typeface="BIZ UDPGothic"/>
              </a:rPr>
              <a:t>担当</a:t>
            </a:r>
          </a:p>
        </p:txBody>
      </p:sp>
      <p:sp>
        <p:nvSpPr>
          <p:cNvPr id="8" name="Rectangle 7"/>
          <p:cNvSpPr/>
          <p:nvPr/>
        </p:nvSpPr>
        <p:spPr>
          <a:xfrm>
            <a:off x="7753350" y="1390650"/>
            <a:ext cx="3867150" cy="40005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4572" bIns="0" wrap="none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i="0">
                <a:solidFill>
                  <a:srgbClr val="FFFFFF"/>
                </a:solidFill>
                <a:latin typeface="BIZ UDPGothic"/>
                <a:ea typeface="BIZ UDPGothic"/>
              </a:rPr>
              <a:t>期日（2026年）</a:t>
            </a:r>
          </a:p>
        </p:txBody>
      </p:sp>
      <p:sp>
        <p:nvSpPr>
          <p:cNvPr id="9" name="Rectangle 8"/>
          <p:cNvSpPr/>
          <p:nvPr/>
        </p:nvSpPr>
        <p:spPr>
          <a:xfrm>
            <a:off x="571500" y="1790700"/>
            <a:ext cx="441960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609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原稿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1500" y="2476500"/>
            <a:ext cx="441960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991100" y="1790700"/>
            <a:ext cx="27622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609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佐藤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991100" y="2476500"/>
            <a:ext cx="27622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753350" y="1790700"/>
            <a:ext cx="38671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609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10月26日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753350" y="2476500"/>
            <a:ext cx="38671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71500" y="2486025"/>
            <a:ext cx="4419600" cy="695325"/>
          </a:xfrm>
          <a:prstGeom prst="rect">
            <a:avLst/>
          </a:prstGeom>
          <a:solidFill>
            <a:srgbClr val="F2F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写真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71500" y="3171825"/>
            <a:ext cx="441960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4991100" y="2486025"/>
            <a:ext cx="2762250" cy="695325"/>
          </a:xfrm>
          <a:prstGeom prst="rect">
            <a:avLst/>
          </a:prstGeom>
          <a:solidFill>
            <a:srgbClr val="F2F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鈴木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991100" y="3171825"/>
            <a:ext cx="27622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7753350" y="2486025"/>
            <a:ext cx="3867150" cy="695325"/>
          </a:xfrm>
          <a:prstGeom prst="rect">
            <a:avLst/>
          </a:prstGeom>
          <a:solidFill>
            <a:srgbClr val="F2F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10月27日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53350" y="3171825"/>
            <a:ext cx="38671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71500" y="3181350"/>
            <a:ext cx="441960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広告設定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71500" y="3867150"/>
            <a:ext cx="441960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991100" y="3181350"/>
            <a:ext cx="27622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田中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991100" y="3867150"/>
            <a:ext cx="27622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7753350" y="3181350"/>
            <a:ext cx="38671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10月30日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753350" y="3867150"/>
            <a:ext cx="38671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571500" y="3876675"/>
            <a:ext cx="4419600" cy="695325"/>
          </a:xfrm>
          <a:prstGeom prst="rect">
            <a:avLst/>
          </a:prstGeom>
          <a:solidFill>
            <a:srgbClr val="F2F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公開前確認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71500" y="4562475"/>
            <a:ext cx="441960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991100" y="3876675"/>
            <a:ext cx="2762250" cy="695325"/>
          </a:xfrm>
          <a:prstGeom prst="rect">
            <a:avLst/>
          </a:prstGeom>
          <a:solidFill>
            <a:srgbClr val="F2F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全員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991100" y="4562475"/>
            <a:ext cx="27622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7753350" y="3876675"/>
            <a:ext cx="3867150" cy="695325"/>
          </a:xfrm>
          <a:prstGeom prst="rect">
            <a:avLst/>
          </a:prstGeom>
          <a:solidFill>
            <a:srgbClr val="F2F7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10月30日 15時</a:t>
            </a:r>
          </a:p>
        </p:txBody>
      </p:sp>
      <p:sp>
        <p:nvSpPr>
          <p:cNvPr id="32" name="Rectangle 31"/>
          <p:cNvSpPr/>
          <p:nvPr/>
        </p:nvSpPr>
        <p:spPr>
          <a:xfrm>
            <a:off x="7753350" y="4562475"/>
            <a:ext cx="38671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571500" y="4572000"/>
            <a:ext cx="441960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公開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1500" y="5257800"/>
            <a:ext cx="441960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991100" y="4572000"/>
            <a:ext cx="27622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0" i="0">
                <a:solidFill>
                  <a:srgbClr val="26382F"/>
                </a:solidFill>
                <a:latin typeface="BIZ UDPGothic"/>
                <a:ea typeface="BIZ UDPGothic"/>
              </a:rPr>
              <a:t>—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991100" y="5257800"/>
            <a:ext cx="27622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7753350" y="4572000"/>
            <a:ext cx="3867150" cy="6953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190500" rIns="0" tIns="9906" bIns="0" wrap="none"/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1350" b="1" i="0">
                <a:solidFill>
                  <a:srgbClr val="154B38"/>
                </a:solidFill>
                <a:latin typeface="BIZ UDPGothic"/>
                <a:ea typeface="BIZ UDPGothic"/>
              </a:rPr>
              <a:t>11月2日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753350" y="5257800"/>
            <a:ext cx="38671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571500" y="6548818"/>
            <a:ext cx="2251710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64776B"/>
                </a:solidFill>
                <a:latin typeface="BIZ UDPGothic"/>
                <a:ea typeface="BIZ UDPGothic"/>
              </a:rPr>
              <a:t>注：担当が指定されていない工程は「—」と記載。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0762298" y="6548818"/>
            <a:ext cx="91535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64776B"/>
                </a:solidFill>
                <a:latin typeface="BIZ UDPGothic"/>
                <a:ea typeface="BIZ UDPGothic"/>
              </a:rPr>
              <a:t>みどり文具　3 / 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71500" y="417386"/>
            <a:ext cx="1561148" cy="1428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975"/>
              </a:lnSpc>
              <a:spcBef>
                <a:spcPts val="0"/>
              </a:spcBef>
              <a:spcAft>
                <a:spcPts val="0"/>
              </a:spcAft>
            </a:pPr>
            <a:r>
              <a:rPr sz="975" b="1" i="0">
                <a:solidFill>
                  <a:srgbClr val="42765B"/>
                </a:solidFill>
                <a:latin typeface="BIZ UDPGothic"/>
                <a:ea typeface="BIZ UDPGothic"/>
              </a:rPr>
              <a:t>03 ｜ 決定事項と次の確認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71500" y="632079"/>
            <a:ext cx="6738938" cy="38100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850"/>
              </a:lnSpc>
              <a:spcBef>
                <a:spcPts val="0"/>
              </a:spcBef>
              <a:spcAft>
                <a:spcPts val="0"/>
              </a:spcAft>
            </a:pPr>
            <a:r>
              <a:rPr sz="1950" b="1" i="0">
                <a:solidFill>
                  <a:srgbClr val="154B38"/>
                </a:solidFill>
                <a:latin typeface="BIZ UDPGothic"/>
                <a:ea typeface="BIZ UDPGothic"/>
              </a:rPr>
              <a:t>予算と配信期間を確認し、媒体比較案を受けて媒体を決める。</a:t>
            </a:r>
          </a:p>
        </p:txBody>
      </p:sp>
      <p:sp>
        <p:nvSpPr>
          <p:cNvPr id="5" name="Rectangle 4"/>
          <p:cNvSpPr/>
          <p:nvPr/>
        </p:nvSpPr>
        <p:spPr>
          <a:xfrm>
            <a:off x="571500" y="1123950"/>
            <a:ext cx="11049000" cy="19050"/>
          </a:xfrm>
          <a:prstGeom prst="rect">
            <a:avLst/>
          </a:prstGeom>
          <a:solidFill>
            <a:srgbClr val="154B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71500" y="1390650"/>
            <a:ext cx="5410200" cy="4286250"/>
          </a:xfrm>
          <a:prstGeom prst="roundRect">
            <a:avLst>
              <a:gd name="adj" fmla="val 2222"/>
            </a:avLst>
          </a:prstGeom>
          <a:solidFill>
            <a:srgbClr val="154B38"/>
          </a:solidFill>
          <a:ln w="9525">
            <a:solidFill>
              <a:srgbClr val="D7E4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6775" y="1693545"/>
            <a:ext cx="819150" cy="2095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FFFFFF"/>
                </a:solidFill>
                <a:latin typeface="BIZ UDPGothic"/>
                <a:ea typeface="BIZ UDPGothic"/>
              </a:rPr>
              <a:t>決定事項</a:t>
            </a:r>
          </a:p>
        </p:txBody>
      </p:sp>
      <p:sp>
        <p:nvSpPr>
          <p:cNvPr id="8" name="Rectangle 7"/>
          <p:cNvSpPr/>
          <p:nvPr/>
        </p:nvSpPr>
        <p:spPr>
          <a:xfrm>
            <a:off x="866775" y="2105025"/>
            <a:ext cx="4819650" cy="11049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6775" y="2105025"/>
            <a:ext cx="4819650" cy="9525"/>
          </a:xfrm>
          <a:prstGeom prst="rect">
            <a:avLst/>
          </a:prstGeom>
          <a:solidFill>
            <a:srgbClr val="81A5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66775" y="2300573"/>
            <a:ext cx="872490" cy="5619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</a:pPr>
            <a:r>
              <a:rPr sz="1425" b="0" i="0">
                <a:solidFill>
                  <a:srgbClr val="FFFFFF"/>
                </a:solidFill>
                <a:latin typeface="BIZ UDPGothic"/>
                <a:ea typeface="BIZ UDPGothic"/>
              </a:rPr>
              <a:t>広告予算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</a:pPr>
            <a:r>
              <a:rPr sz="2325" b="1" i="0">
                <a:solidFill>
                  <a:srgbClr val="FFFFFF"/>
                </a:solidFill>
                <a:latin typeface="BIZ UDPGothic"/>
                <a:ea typeface="BIZ UDPGothic"/>
              </a:rPr>
              <a:t>5万円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66775" y="3209925"/>
            <a:ext cx="4819650" cy="11049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6775" y="3209925"/>
            <a:ext cx="4819650" cy="9525"/>
          </a:xfrm>
          <a:prstGeom prst="rect">
            <a:avLst/>
          </a:prstGeom>
          <a:solidFill>
            <a:srgbClr val="81A5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66775" y="3405473"/>
            <a:ext cx="1997392" cy="56197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</a:pPr>
            <a:r>
              <a:rPr sz="1425" b="0" i="0">
                <a:solidFill>
                  <a:srgbClr val="FFFFFF"/>
                </a:solidFill>
                <a:latin typeface="BIZ UDPGothic"/>
                <a:ea typeface="BIZ UDPGothic"/>
              </a:rPr>
              <a:t>配信期間</a:t>
            </a:r>
          </a:p>
          <a:p>
            <a:pPr algn="l">
              <a:lnSpc>
                <a:spcPts val="2138"/>
              </a:lnSpc>
              <a:spcBef>
                <a:spcPts val="0"/>
              </a:spcBef>
              <a:spcAft>
                <a:spcPts val="0"/>
              </a:spcAft>
            </a:pPr>
            <a:r>
              <a:rPr sz="2325" b="1" i="0">
                <a:solidFill>
                  <a:srgbClr val="FFFFFF"/>
                </a:solidFill>
                <a:latin typeface="BIZ UDPGothic"/>
                <a:ea typeface="BIZ UDPGothic"/>
              </a:rPr>
              <a:t>公開から1週間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0300" y="1390650"/>
            <a:ext cx="5410200" cy="4286250"/>
          </a:xfrm>
          <a:prstGeom prst="roundRect">
            <a:avLst>
              <a:gd name="adj" fmla="val 2222"/>
            </a:avLst>
          </a:prstGeom>
          <a:noFill/>
          <a:ln w="9525">
            <a:solidFill>
              <a:srgbClr val="D7E4D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05575" y="1693545"/>
            <a:ext cx="819150" cy="2095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4B38"/>
                </a:solidFill>
                <a:latin typeface="BIZ UDPGothic"/>
                <a:ea typeface="BIZ UDPGothic"/>
              </a:rPr>
              <a:t>次の確認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505575" y="2105025"/>
            <a:ext cx="4819650" cy="7524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20955" wrap="none"/>
          <a:lstStyle/>
          <a:p>
            <a:pPr algn="l">
              <a:lnSpc>
                <a:spcPts val="2250"/>
              </a:lnSpc>
              <a:spcBef>
                <a:spcPts val="0"/>
              </a:spcBef>
              <a:spcAft>
                <a:spcPts val="0"/>
              </a:spcAft>
            </a:pPr>
            <a:r>
              <a:rPr sz="1500" b="1" i="0">
                <a:solidFill>
                  <a:srgbClr val="154B38"/>
                </a:solidFill>
                <a:latin typeface="BIZ UDPGothic"/>
                <a:ea typeface="BIZ UDPGothic"/>
              </a:rPr>
              <a:t>田中</a:t>
            </a:r>
            <a:r>
              <a:rPr sz="1500" b="0" i="0">
                <a:solidFill>
                  <a:srgbClr val="26382F"/>
                </a:solidFill>
                <a:latin typeface="BIZ UDPGothic"/>
                <a:ea typeface="BIZ UDPGothic"/>
              </a:rPr>
              <a:t>が広告媒体の比較案を提出する。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05575" y="2105025"/>
            <a:ext cx="48196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505575" y="2857500"/>
            <a:ext cx="4819650" cy="7524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lIns="0" rIns="0" tIns="0" bIns="20955" wrap="none"/>
          <a:lstStyle/>
          <a:p>
            <a:pPr algn="l">
              <a:lnSpc>
                <a:spcPts val="225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26382F"/>
                </a:solidFill>
                <a:latin typeface="BIZ UDPGothic"/>
                <a:ea typeface="BIZ UDPGothic"/>
              </a:rPr>
              <a:t>比較案を確認し、SNS広告か検索広告かを決定する。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05575" y="2857500"/>
            <a:ext cx="4819650" cy="9525"/>
          </a:xfrm>
          <a:prstGeom prst="rect">
            <a:avLst/>
          </a:prstGeom>
          <a:solidFill>
            <a:srgbClr val="D7E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05575" y="5231511"/>
            <a:ext cx="2124075" cy="171450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64776B"/>
                </a:solidFill>
                <a:latin typeface="BIZ UDPGothic"/>
                <a:ea typeface="BIZ UDPGothic"/>
              </a:rPr>
              <a:t>広告媒体は現時点では未決定。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71500" y="6548818"/>
            <a:ext cx="2075498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64776B"/>
                </a:solidFill>
                <a:latin typeface="BIZ UDPGothic"/>
                <a:ea typeface="BIZ UDPGothic"/>
              </a:rPr>
              <a:t>注：成果予測・実績数値は記載していません。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762298" y="6548818"/>
            <a:ext cx="915352" cy="123825"/>
          </a:xfrm>
          <a:prstGeom prst="rect">
            <a:avLst/>
          </a:prstGeom>
          <a:noFill/>
        </p:spPr>
        <p:txBody>
          <a:bodyPr wrap="none" lIns="0" rIns="0" tIns="0" bIns="0" anchor="t"/>
          <a:lstStyle/>
          <a:p>
            <a:pPr algn="l">
              <a:lnSpc>
                <a:spcPts val="825"/>
              </a:lnSpc>
              <a:spcBef>
                <a:spcPts val="0"/>
              </a:spcBef>
              <a:spcAft>
                <a:spcPts val="0"/>
              </a:spcAft>
            </a:pPr>
            <a:r>
              <a:rPr sz="825" b="0" i="0">
                <a:solidFill>
                  <a:srgbClr val="64776B"/>
                </a:solidFill>
                <a:latin typeface="BIZ UDPGothic"/>
                <a:ea typeface="BIZ UDPGothic"/>
              </a:rPr>
              <a:t>みどり文具　4 / 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Bestllam</dc:creator>
  <cp:keywords/>
  <dc:description/>
  <cp:lastModifiedBy>Bestllam</cp:lastModifiedBy>
  <cp:revision>1</cp:revision>
  <dcterms:created xsi:type="dcterms:W3CDTF">2026-10-22T16:43:32Z</dcterms:created>
  <dcterms:modified xsi:type="dcterms:W3CDTF">2026-10-22T16:43:32Z</dcterms:modified>
  <cp:category/>
</cp:coreProperties>
</file>